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 name="Shape 40"/>
        <p:cNvGrpSpPr/>
        <p:nvPr/>
      </p:nvGrpSpPr>
      <p:grpSpPr>
        <a:xfrm>
          <a:off x="0" y="0"/>
          <a:ext cx="0" cy="0"/>
          <a:chOff x="0" y="0"/>
          <a:chExt cx="0" cy="0"/>
        </a:xfrm>
      </p:grpSpPr>
      <p:sp>
        <p:nvSpPr>
          <p:cNvPr id="41" name="Google Shape;4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3" name="Google Shape;4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Throughout this presentation we have discussed a series of secure development practices that should be applied in your development stream.  Any of these activities can reveal security gaps or findings.  &lt;&lt;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 Sometimes these findings are simply poor implementation of known practices and requirements – but sometimes it’s a gap in your practices.  You want to regularly review the security defects discovered throughout development and &lt;&lt;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&gt;&gt;&gt; ask the question “</a:t>
            </a:r>
            <a:r>
              <a:rPr b="1" i="0" lang="en-US" sz="1200" u="none" cap="none" strike="noStrike">
                <a:solidFill>
                  <a:schemeClr val="dk1"/>
                </a:solidFill>
                <a:latin typeface="Calibri"/>
                <a:ea typeface="Calibri"/>
                <a:cs typeface="Calibri"/>
                <a:sym typeface="Calibri"/>
              </a:rPr>
              <a:t>what do we need to do differently?”   </a:t>
            </a:r>
            <a:r>
              <a:rPr b="0" i="0" lang="en-US" sz="1200" u="none" cap="none" strike="noStrike">
                <a:solidFill>
                  <a:schemeClr val="dk1"/>
                </a:solidFill>
                <a:latin typeface="Calibri"/>
                <a:ea typeface="Calibri"/>
                <a:cs typeface="Calibri"/>
                <a:sym typeface="Calibri"/>
              </a:rPr>
              <a:t>This should also take into account feedback from teams on whats working well, whats not, etc…  as well as new attacks and industry trends.  &lt;&lt;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 Based on this information, </a:t>
            </a:r>
            <a:r>
              <a:rPr b="1" i="0" lang="en-US" sz="1200" u="none" cap="none" strike="noStrike">
                <a:solidFill>
                  <a:schemeClr val="dk1"/>
                </a:solidFill>
                <a:latin typeface="Calibri"/>
                <a:ea typeface="Calibri"/>
                <a:cs typeface="Calibri"/>
                <a:sym typeface="Calibri"/>
              </a:rPr>
              <a:t>you identify changes to make to the secure development practices.  Once again, constantly evolving… </a:t>
            </a:r>
            <a:endParaRPr b="1" i="0" sz="1200" u="none" cap="none" strike="noStrike">
              <a:solidFill>
                <a:schemeClr val="dk1"/>
              </a:solidFill>
              <a:latin typeface="Calibri"/>
              <a:ea typeface="Calibri"/>
              <a:cs typeface="Calibri"/>
              <a:sym typeface="Calibri"/>
            </a:endParaRPr>
          </a:p>
        </p:txBody>
      </p:sp>
      <p:sp>
        <p:nvSpPr>
          <p:cNvPr id="193" name="Google Shape;19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Remember our goals from early on - we want to </a:t>
            </a:r>
            <a:r>
              <a:rPr b="1" i="0" lang="en-US" sz="1200" u="none" cap="none" strike="noStrike">
                <a:solidFill>
                  <a:schemeClr val="dk1"/>
                </a:solidFill>
                <a:latin typeface="Calibri"/>
                <a:ea typeface="Calibri"/>
                <a:cs typeface="Calibri"/>
                <a:sym typeface="Calibri"/>
              </a:rPr>
              <a:t>transform the culture and seamlessly integrate wherever possible.</a:t>
            </a:r>
            <a:r>
              <a:rPr b="0" i="0" lang="en-US" sz="1200" u="none" cap="none" strike="noStrike">
                <a:solidFill>
                  <a:schemeClr val="dk1"/>
                </a:solidFill>
                <a:latin typeface="Calibri"/>
                <a:ea typeface="Calibri"/>
                <a:cs typeface="Calibri"/>
                <a:sym typeface="Calibri"/>
              </a:rPr>
              <a:t>  There is clearly a lot that can be done – but where do you start? &lt;&lt;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First – you need to </a:t>
            </a:r>
            <a:r>
              <a:rPr b="1" i="0" lang="en-US" sz="1200" u="none" cap="none" strike="noStrike">
                <a:solidFill>
                  <a:schemeClr val="dk1"/>
                </a:solidFill>
                <a:latin typeface="Calibri"/>
                <a:ea typeface="Calibri"/>
                <a:cs typeface="Calibri"/>
                <a:sym typeface="Calibri"/>
              </a:rPr>
              <a:t>uunderstand how your organization works starting with how they develop </a:t>
            </a:r>
            <a:r>
              <a:rPr b="0" i="0" lang="en-US" sz="1200" u="none" cap="none" strike="noStrike">
                <a:solidFill>
                  <a:schemeClr val="dk1"/>
                </a:solidFill>
                <a:latin typeface="Calibri"/>
                <a:ea typeface="Calibri"/>
                <a:cs typeface="Calibri"/>
                <a:sym typeface="Calibri"/>
              </a:rPr>
              <a:t>– this is critical.  You can’t seamlessly integrate into a process and toolchain you don’t understand.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With this goal in mind,  you need to think about integration.   How do we integrate into the existing development practices?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Secure coding practices should be integrated into existing coding standards and checked for as part of existing code reviews for example.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 also need to understand the </a:t>
            </a:r>
            <a:r>
              <a:rPr b="1" i="0" lang="en-US" sz="1200" u="none" cap="none" strike="noStrike">
                <a:solidFill>
                  <a:schemeClr val="dk1"/>
                </a:solidFill>
                <a:latin typeface="Calibri"/>
                <a:ea typeface="Calibri"/>
                <a:cs typeface="Calibri"/>
                <a:sym typeface="Calibri"/>
              </a:rPr>
              <a:t>organization’s culture</a:t>
            </a:r>
            <a:r>
              <a:rPr b="0" i="0" lang="en-US" sz="1200" u="none" cap="none" strike="noStrike">
                <a:solidFill>
                  <a:schemeClr val="dk1"/>
                </a:solidFill>
                <a:latin typeface="Calibri"/>
                <a:ea typeface="Calibri"/>
                <a:cs typeface="Calibri"/>
                <a:sym typeface="Calibri"/>
              </a:rPr>
              <a:t>.  In some organizations, top level mandates from above work great.  In other orgs, ground swell from technical groundtroops is most effective and in yet other orgs you will want both the top level mandate as well as groundswell from some key influencers.  </a:t>
            </a:r>
            <a:r>
              <a:rPr b="1" i="0" lang="en-US" sz="1200" u="none" cap="none" strike="noStrike">
                <a:solidFill>
                  <a:schemeClr val="dk1"/>
                </a:solidFill>
                <a:latin typeface="Calibri"/>
                <a:ea typeface="Calibri"/>
                <a:cs typeface="Calibri"/>
                <a:sym typeface="Calibri"/>
              </a:rPr>
              <a:t>Look into the organizations history and find examples of process simprovement initiatives that have succeeded and those that have failed. </a:t>
            </a:r>
            <a:r>
              <a:rPr b="0" i="0" lang="en-US" sz="1200" u="none" cap="none" strike="noStrike">
                <a:solidFill>
                  <a:schemeClr val="dk1"/>
                </a:solidFill>
                <a:latin typeface="Calibri"/>
                <a:ea typeface="Calibri"/>
                <a:cs typeface="Calibri"/>
                <a:sym typeface="Calibri"/>
              </a:rPr>
              <a:t> What approach did they take?  What worked well?  What didn’t work well.  Learn from the past and adjust your approach appropriately.</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 also need to understand </a:t>
            </a:r>
            <a:r>
              <a:rPr b="1" i="0" lang="en-US" sz="1200" u="none" cap="none" strike="noStrike">
                <a:solidFill>
                  <a:schemeClr val="dk1"/>
                </a:solidFill>
                <a:latin typeface="Calibri"/>
                <a:ea typeface="Calibri"/>
                <a:cs typeface="Calibri"/>
                <a:sym typeface="Calibri"/>
              </a:rPr>
              <a:t>what expertise is available </a:t>
            </a:r>
            <a:r>
              <a:rPr b="0" i="0" lang="en-US" sz="1200" u="none" cap="none" strike="noStrike">
                <a:solidFill>
                  <a:schemeClr val="dk1"/>
                </a:solidFill>
                <a:latin typeface="Calibri"/>
                <a:ea typeface="Calibri"/>
                <a:cs typeface="Calibri"/>
                <a:sym typeface="Calibri"/>
              </a:rPr>
              <a:t>that you can leverage as part of your rollout and adoption.  This will also help you understand gaps in skills that you will need to work with business units to develop a plan to plug those skill gaps.  You’re not going to start with an advanced pen testing team if you don’t have anyone with experience in this area….</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And of course you need to know </a:t>
            </a:r>
            <a:r>
              <a:rPr b="1" i="0" lang="en-US" sz="1200" u="none" cap="none" strike="noStrike">
                <a:solidFill>
                  <a:schemeClr val="dk1"/>
                </a:solidFill>
                <a:latin typeface="Calibri"/>
                <a:ea typeface="Calibri"/>
                <a:cs typeface="Calibri"/>
                <a:sym typeface="Calibri"/>
              </a:rPr>
              <a:t>who the champions for security are </a:t>
            </a:r>
            <a:r>
              <a:rPr b="0" i="0" lang="en-US" sz="1200" u="none" cap="none" strike="noStrike">
                <a:solidFill>
                  <a:schemeClr val="dk1"/>
                </a:solidFill>
                <a:latin typeface="Calibri"/>
                <a:ea typeface="Calibri"/>
                <a:cs typeface="Calibri"/>
                <a:sym typeface="Calibri"/>
              </a:rPr>
              <a:t>– are there any?  Are they influencers or leaders in the org?  You will need some!!  Get to know them and work on building them.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 also need to find out what security issues or problems are already known.  Have you had any escapes or psirts?  Has the root cause been identified?  If there is a theme here that might be a really good place to start.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Now lets talk </a:t>
            </a:r>
            <a:r>
              <a:rPr b="1" i="0" lang="en-US" sz="1200" u="none" cap="none" strike="noStrike">
                <a:solidFill>
                  <a:schemeClr val="dk1"/>
                </a:solidFill>
                <a:latin typeface="Calibri"/>
                <a:ea typeface="Calibri"/>
                <a:cs typeface="Calibri"/>
                <a:sym typeface="Calibri"/>
              </a:rPr>
              <a:t>scope of deployment</a:t>
            </a:r>
            <a:r>
              <a:rPr b="0" i="0" lang="en-US" sz="1200" u="none" cap="none" strike="noStrike">
                <a:solidFill>
                  <a:schemeClr val="dk1"/>
                </a:solidFill>
                <a:latin typeface="Calibri"/>
                <a:ea typeface="Calibri"/>
                <a:cs typeface="Calibri"/>
                <a:sym typeface="Calibri"/>
              </a:rPr>
              <a:t>.  You are probably not going to deploy all practices at once to all teams as that will be pretty disruptive to your development roadmaps. We all know that there is always a </a:t>
            </a:r>
            <a:r>
              <a:rPr b="1" i="0" lang="en-US" sz="1200" u="none" cap="none" strike="noStrike">
                <a:solidFill>
                  <a:schemeClr val="dk1"/>
                </a:solidFill>
                <a:latin typeface="Calibri"/>
                <a:ea typeface="Calibri"/>
                <a:cs typeface="Calibri"/>
                <a:sym typeface="Calibri"/>
              </a:rPr>
              <a:t>hit to a team’s productivity </a:t>
            </a:r>
            <a:r>
              <a:rPr b="0" i="0" lang="en-US" sz="1200" u="none" cap="none" strike="noStrike">
                <a:solidFill>
                  <a:schemeClr val="dk1"/>
                </a:solidFill>
                <a:latin typeface="Calibri"/>
                <a:ea typeface="Calibri"/>
                <a:cs typeface="Calibri"/>
                <a:sym typeface="Calibri"/>
              </a:rPr>
              <a:t>when we introduce a new process, toolset and requiremetns as they try to learn it and apply it for the first time.  You can </a:t>
            </a:r>
            <a:r>
              <a:rPr b="1" i="0" lang="en-US" sz="1200" u="none" cap="none" strike="noStrike">
                <a:solidFill>
                  <a:schemeClr val="dk1"/>
                </a:solidFill>
                <a:latin typeface="Calibri"/>
                <a:ea typeface="Calibri"/>
                <a:cs typeface="Calibri"/>
                <a:sym typeface="Calibri"/>
              </a:rPr>
              <a:t>scope the deployment in many different ways</a:t>
            </a:r>
            <a:r>
              <a:rPr b="0" i="0" lang="en-US" sz="1200" u="none" cap="none" strike="noStrike">
                <a:solidFill>
                  <a:schemeClr val="dk1"/>
                </a:solidFill>
                <a:latin typeface="Calibri"/>
                <a:ea typeface="Calibri"/>
                <a:cs typeface="Calibri"/>
                <a:sym typeface="Calibri"/>
              </a:rPr>
              <a:t>.  You can deploy a set of practices to all teams at once or maybe to a set of targeted teams or maybe you start with projects that are newly launching or those that have the highest risk.  There is no single right answer here – but there are many ways to skin this cat.  &lt;&lt;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Last but not lease – lets look at </a:t>
            </a:r>
            <a:r>
              <a:rPr b="1" i="0" lang="en-US" sz="1200" u="none" cap="none" strike="noStrike">
                <a:solidFill>
                  <a:schemeClr val="dk1"/>
                </a:solidFill>
                <a:latin typeface="Calibri"/>
                <a:ea typeface="Calibri"/>
                <a:cs typeface="Calibri"/>
                <a:sym typeface="Calibri"/>
              </a:rPr>
              <a:t>skills.  </a:t>
            </a:r>
            <a:r>
              <a:rPr b="0" i="0" lang="en-US" sz="1200" u="none" cap="none" strike="noStrike">
                <a:solidFill>
                  <a:schemeClr val="dk1"/>
                </a:solidFill>
                <a:latin typeface="Calibri"/>
                <a:ea typeface="Calibri"/>
                <a:cs typeface="Calibri"/>
                <a:sym typeface="Calibri"/>
              </a:rPr>
              <a:t>You will need to establish training – what training and when depends on what practices you are deploying and existing skill level in the org.  SAFECode and other orgs have free training available online.  Don’t limit your skills building to just online webe training though – look for opportunities to interactively engage with development teams and apply skills in a safe fun game like a capture the flag event.  We’ve had many a discussion on effectiveness of training methods in safecode – and overwhelmingly member companies endorse capture the flag events as the most effective.   Given the lack of security experts across the industry, you will want to actively develop the skills within your org.  A mentorship program pairing aspiring security experts with experienced ones is always a good idea to help build this valuable skill set. &lt;&lt;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2" name="Google Shape;22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 know we’ve covered a lot and I’ve probably left you a bit overwhelmed.  This is a really big domain and there is a lot to do and many different ways to do it.  There is no perfect solution – no panacea.  Keep in mind - anything you do to address this big hairy problem space is better than nothing.  Find the low hanging fruit and start there.  If you always keep in mind the long term goals of transforming the culture, seamlessly integrating with development practices, and constantly evolving as you go, you will incrementally achieve wins along the way approaching that security nirvana we so desperately seek – the day when security isn’t just some extra tax or extra thing we do – it’s so perfectly interlaced into how we develop products - that folks like myself are effectively out of a job – and can move onto the next big ugly.  &lt;&lt;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 With that – do you have any questions?  </a:t>
            </a:r>
            <a:endParaRPr b="0" i="0" sz="1200" u="none" cap="none" strike="noStrike">
              <a:solidFill>
                <a:schemeClr val="dk1"/>
              </a:solidFill>
              <a:latin typeface="Calibri"/>
              <a:ea typeface="Calibri"/>
              <a:cs typeface="Calibri"/>
              <a:sym typeface="Calibri"/>
            </a:endParaRPr>
          </a:p>
        </p:txBody>
      </p:sp>
      <p:sp>
        <p:nvSpPr>
          <p:cNvPr id="246" name="Google Shape;24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Google Shape;4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1" name="Google Shape;5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3" name="Google Shape;6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When planning for the organization’s adoption of secure development practices, the goal should not be to create some isolated framework and additional set of requirements that dev teams need to do.  The goal should be to </a:t>
            </a:r>
            <a:r>
              <a:rPr b="1" i="0" lang="en-US" sz="1200" u="none" cap="none" strike="noStrike">
                <a:solidFill>
                  <a:schemeClr val="dk1"/>
                </a:solidFill>
                <a:latin typeface="Calibri"/>
                <a:ea typeface="Calibri"/>
                <a:cs typeface="Calibri"/>
                <a:sym typeface="Calibri"/>
              </a:rPr>
              <a:t>transform the culture </a:t>
            </a:r>
            <a:r>
              <a:rPr b="0" i="0" lang="en-US" sz="1200" u="none" cap="none" strike="noStrike">
                <a:solidFill>
                  <a:schemeClr val="dk1"/>
                </a:solidFill>
                <a:latin typeface="Calibri"/>
                <a:ea typeface="Calibri"/>
                <a:cs typeface="Calibri"/>
                <a:sym typeface="Calibri"/>
              </a:rPr>
              <a:t>and mindset on how the organization develops products overall.  Secure development is how we develop.  Security considerations and requirements need to be as essential to development as the functional requirements, performance requirements, customer acceptance requirements, etc…  Needs to be a part of our development DNA.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Another goal is to </a:t>
            </a:r>
            <a:r>
              <a:rPr b="1" i="0" lang="en-US" sz="1200" u="none" cap="none" strike="noStrike">
                <a:solidFill>
                  <a:schemeClr val="dk1"/>
                </a:solidFill>
                <a:latin typeface="Calibri"/>
                <a:ea typeface="Calibri"/>
                <a:cs typeface="Calibri"/>
                <a:sym typeface="Calibri"/>
              </a:rPr>
              <a:t>Seamlessly integrate </a:t>
            </a:r>
            <a:r>
              <a:rPr b="0" i="0" lang="en-US" sz="1200" u="none" cap="none" strike="noStrike">
                <a:solidFill>
                  <a:schemeClr val="dk1"/>
                </a:solidFill>
                <a:latin typeface="Calibri"/>
                <a:ea typeface="Calibri"/>
                <a:cs typeface="Calibri"/>
                <a:sym typeface="Calibri"/>
              </a:rPr>
              <a:t>secure development into development workstreams.  You can’t say go do your development, now lets do this security thing and it’s a separate process and tasks that only exist on our isolated sdl tool…. If you that you have failed… Wherever possible yo uwant to integrate with existing development standards, processes and tools</a:t>
            </a:r>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And last but not least– we need to </a:t>
            </a:r>
            <a:r>
              <a:rPr b="1" i="0" lang="en-US" sz="1200" u="none" cap="none" strike="noStrike">
                <a:solidFill>
                  <a:schemeClr val="dk1"/>
                </a:solidFill>
                <a:latin typeface="Calibri"/>
                <a:ea typeface="Calibri"/>
                <a:cs typeface="Calibri"/>
                <a:sym typeface="Calibri"/>
              </a:rPr>
              <a:t>adapt, grow and evolve</a:t>
            </a:r>
            <a:r>
              <a:rPr b="0" i="0" lang="en-US" sz="1200" u="none" cap="none" strike="noStrike">
                <a:solidFill>
                  <a:schemeClr val="dk1"/>
                </a:solidFill>
                <a:latin typeface="Calibri"/>
                <a:ea typeface="Calibri"/>
                <a:cs typeface="Calibri"/>
                <a:sym typeface="Calibri"/>
              </a:rPr>
              <a:t>….  The hackers are adapting and evolving every second of every day – we need to adapt and evolve as well.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If we do our job well and are successful in transforming the culture and seamlessly integrating with development practices, security won’t be anything special it will just be one of many attributes of product development – and I will be out of a job.  That said, we have a lot of work in front of us.  Lets start with looking at some key themes your sdl will eventually want to address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2" name="Google Shape;7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is a 50,000 foot level summary of the main themes in a security development lifecyle or as commonly known SDL.  Lets dive into each of these.</a:t>
            </a:r>
            <a:endParaRPr b="0" i="0" sz="1200" u="none" cap="none" strike="noStrike">
              <a:solidFill>
                <a:schemeClr val="dk1"/>
              </a:solidFill>
              <a:latin typeface="Calibri"/>
              <a:ea typeface="Calibri"/>
              <a:cs typeface="Calibri"/>
              <a:sym typeface="Calibri"/>
            </a:endParaRPr>
          </a:p>
        </p:txBody>
      </p:sp>
      <p:sp>
        <p:nvSpPr>
          <p:cNvPr id="84" name="Google Shape;8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 start you need to </a:t>
            </a:r>
            <a:r>
              <a:rPr b="1" i="0" lang="en-US" sz="1200" u="none" cap="none" strike="noStrike">
                <a:solidFill>
                  <a:schemeClr val="dk1"/>
                </a:solidFill>
                <a:latin typeface="Calibri"/>
                <a:ea typeface="Calibri"/>
                <a:cs typeface="Calibri"/>
                <a:sym typeface="Calibri"/>
              </a:rPr>
              <a:t>know what your product has that needs to be protected and then you need to protect it. This is typically some form of data.</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label ‘security development lifecycle’ or ‘secure development lifecycle’ implies that the work starts with development type activities.  Nothing could be more wrong.  A well formed SDL actually starts with requirements and never really ends.  Some of the most important tasks in a healthy sdl are in fact </a:t>
            </a:r>
            <a:r>
              <a:rPr b="1" i="0" lang="en-US" sz="1200" u="none" cap="none" strike="noStrike">
                <a:solidFill>
                  <a:schemeClr val="dk1"/>
                </a:solidFill>
                <a:latin typeface="Calibri"/>
                <a:ea typeface="Calibri"/>
                <a:cs typeface="Calibri"/>
                <a:sym typeface="Calibri"/>
              </a:rPr>
              <a:t>architectural tasks</a:t>
            </a:r>
            <a:r>
              <a:rPr b="0" i="0" lang="en-US" sz="1200" u="none" cap="none" strike="noStrike">
                <a:solidFill>
                  <a:schemeClr val="dk1"/>
                </a:solidFill>
                <a:latin typeface="Calibri"/>
                <a:ea typeface="Calibri"/>
                <a:cs typeface="Calibri"/>
                <a:sym typeface="Calibri"/>
              </a:rPr>
              <a:t>.  As quality professionals, I am sure you are famililar with the </a:t>
            </a:r>
            <a:r>
              <a:rPr b="1" i="0" lang="en-US" sz="1200" u="none" cap="none" strike="noStrike">
                <a:solidFill>
                  <a:schemeClr val="dk1"/>
                </a:solidFill>
                <a:latin typeface="Calibri"/>
                <a:ea typeface="Calibri"/>
                <a:cs typeface="Calibri"/>
                <a:sym typeface="Calibri"/>
              </a:rPr>
              <a:t>cost of quality model </a:t>
            </a:r>
            <a:r>
              <a:rPr b="0" i="0" lang="en-US" sz="1200" u="none" cap="none" strike="noStrike">
                <a:solidFill>
                  <a:schemeClr val="dk1"/>
                </a:solidFill>
                <a:latin typeface="Calibri"/>
                <a:ea typeface="Calibri"/>
                <a:cs typeface="Calibri"/>
                <a:sym typeface="Calibri"/>
              </a:rPr>
              <a:t>which has shown that the cost to fix a defect found later in the development lifecycle is substantially greater than the cost to fix that same defect discovered earlier.  This same concept applies to secure development.  It is critical that early on in development the team analyze the scope and architecture of the product and identify what assets does the product have that need to be protected, and how should you protect it.   In functional requiremetns we typically address what type of user or entity can do what, in the world of security you must also explore what type of user or entity should NOT be able to do what…  It’s a different perspective and one that is critical to understanding what protections you need to put in place.   </a:t>
            </a:r>
            <a:r>
              <a:rPr b="1" i="0" lang="en-US" sz="1200" u="none" cap="none" strike="noStrike">
                <a:solidFill>
                  <a:srgbClr val="FF0000"/>
                </a:solidFill>
                <a:latin typeface="Calibri"/>
                <a:ea typeface="Calibri"/>
                <a:cs typeface="Calibri"/>
                <a:sym typeface="Calibri"/>
              </a:rPr>
              <a:t>&lt;&lt;CLICK&gt;&gt;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Once you understand what protections are needed, you can then explore </a:t>
            </a:r>
            <a:r>
              <a:rPr b="1" i="0" lang="en-US" sz="1200" u="none" cap="none" strike="noStrike">
                <a:solidFill>
                  <a:schemeClr val="dk1"/>
                </a:solidFill>
                <a:latin typeface="Calibri"/>
                <a:ea typeface="Calibri"/>
                <a:cs typeface="Calibri"/>
                <a:sym typeface="Calibri"/>
              </a:rPr>
              <a:t>HOW to protect the assets</a:t>
            </a:r>
            <a:r>
              <a:rPr b="0" i="0" lang="en-US" sz="1200" u="none" cap="none" strike="noStrike">
                <a:solidFill>
                  <a:schemeClr val="dk1"/>
                </a:solidFill>
                <a:latin typeface="Calibri"/>
                <a:ea typeface="Calibri"/>
                <a:cs typeface="Calibri"/>
                <a:sym typeface="Calibri"/>
              </a:rPr>
              <a:t>.  This is where technologies such as cryptography come into play.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type of analysis is effectively what we call Threat Modeling in security.   </a:t>
            </a:r>
            <a:r>
              <a:rPr b="1" i="0" lang="en-US" sz="1200" u="none" cap="none" strike="noStrike">
                <a:solidFill>
                  <a:schemeClr val="dk1"/>
                </a:solidFill>
                <a:latin typeface="Calibri"/>
                <a:ea typeface="Calibri"/>
                <a:cs typeface="Calibri"/>
                <a:sym typeface="Calibri"/>
              </a:rPr>
              <a:t>&lt;&lt;CLICK&gt;&gt; </a:t>
            </a:r>
            <a:r>
              <a:rPr b="0" i="0" lang="en-US" sz="1200" u="none" cap="none" strike="noStrike">
                <a:solidFill>
                  <a:schemeClr val="dk1"/>
                </a:solidFill>
                <a:latin typeface="Calibri"/>
                <a:ea typeface="Calibri"/>
                <a:cs typeface="Calibri"/>
                <a:sym typeface="Calibri"/>
              </a:rPr>
              <a:t>This word often strikes fear in architects and developers as there are voluminous tomes on this topic.  Its often presented as some type of black magic but it doesn’t have tobe.  You can start with these 4 simple questions and I guarantee you will find gaps in both rqmts and the architecture that could be exploited.  There are some great simple introductions to threat modeling online that can help your team get started in this important assessment of the requirements and architecture.  As the team matures, they can also mature their threat modeling techniques and tools and detailed analysis of data flows, interfaces, trust boundaries, etc…   But the place to start is with these 4 very simple questions…   </a:t>
            </a:r>
            <a:endParaRPr b="0" i="0" sz="1200" u="none" cap="none" strike="noStrike">
              <a:solidFill>
                <a:schemeClr val="dk1"/>
              </a:solidFill>
              <a:latin typeface="Calibri"/>
              <a:ea typeface="Calibri"/>
              <a:cs typeface="Calibri"/>
              <a:sym typeface="Calibri"/>
            </a:endParaRPr>
          </a:p>
        </p:txBody>
      </p:sp>
      <p:sp>
        <p:nvSpPr>
          <p:cNvPr id="111" name="Google Shape;11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Just as you have </a:t>
            </a:r>
            <a:r>
              <a:rPr b="1" i="0" lang="en-US" sz="1200" u="none" cap="none" strike="noStrike">
                <a:solidFill>
                  <a:schemeClr val="dk1"/>
                </a:solidFill>
                <a:latin typeface="Calibri"/>
                <a:ea typeface="Calibri"/>
                <a:cs typeface="Calibri"/>
                <a:sym typeface="Calibri"/>
              </a:rPr>
              <a:t>coding standards </a:t>
            </a:r>
            <a:r>
              <a:rPr b="0" i="0" lang="en-US" sz="1200" u="none" cap="none" strike="noStrike">
                <a:solidFill>
                  <a:schemeClr val="dk1"/>
                </a:solidFill>
                <a:latin typeface="Calibri"/>
                <a:ea typeface="Calibri"/>
                <a:cs typeface="Calibri"/>
                <a:sym typeface="Calibri"/>
              </a:rPr>
              <a:t>that address quality concerns, there need to be coding standards that address security concerns.  Some of the biggest security vulnerabilities are a result of the </a:t>
            </a:r>
            <a:r>
              <a:rPr b="1" i="0" lang="en-US" sz="1200" u="none" cap="none" strike="noStrike">
                <a:solidFill>
                  <a:schemeClr val="dk1"/>
                </a:solidFill>
                <a:latin typeface="Calibri"/>
                <a:ea typeface="Calibri"/>
                <a:cs typeface="Calibri"/>
                <a:sym typeface="Calibri"/>
              </a:rPr>
              <a:t>most basic coding mistakes</a:t>
            </a:r>
            <a:r>
              <a:rPr b="0" i="0" lang="en-US" sz="1200" u="none" cap="none" strike="noStrike">
                <a:solidFill>
                  <a:schemeClr val="dk1"/>
                </a:solidFill>
                <a:latin typeface="Calibri"/>
                <a:ea typeface="Calibri"/>
                <a:cs typeface="Calibri"/>
                <a:sym typeface="Calibri"/>
              </a:rPr>
              <a:t>.  For example, buffer overflows/underflows and lack input validation account for a large percentage of CVEs in the national vulnerability database. Roughly </a:t>
            </a:r>
            <a:r>
              <a:rPr b="1" i="0" lang="en-US" sz="1200" u="none" cap="none" strike="noStrike">
                <a:solidFill>
                  <a:schemeClr val="dk1"/>
                </a:solidFill>
                <a:latin typeface="Calibri"/>
                <a:ea typeface="Calibri"/>
                <a:cs typeface="Calibri"/>
                <a:sym typeface="Calibri"/>
              </a:rPr>
              <a:t>16% of CVEs in the national vulnerability database are associated with buffer errors and input validation. </a:t>
            </a:r>
            <a:r>
              <a:rPr b="0" i="0" lang="en-US" sz="1200" u="none" cap="none" strike="noStrike">
                <a:solidFill>
                  <a:schemeClr val="dk1"/>
                </a:solidFill>
                <a:latin typeface="Calibri"/>
                <a:ea typeface="Calibri"/>
                <a:cs typeface="Calibri"/>
                <a:sym typeface="Calibri"/>
              </a:rPr>
              <a:t>  These are very basic coding mistakes that continue to plague us even with all the visibility they have had over the years.  These aren’t the only secure coding concerns there are quite a few.  You Google secure coding practices and you will find a plethora of sources online with common mistakes to look for.   Research secure coding practices and integrate into your existing coding standards and code reviews.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Our developers are human – they will make mistakes.  You will want to use tooling and automation wherever possible.  This includes Static code analysis tools which we will discuss on next slide.  You will also want to stay on top of your toolchain.  Compilers are frequently updated with new defensive capabilities that can be enabled through various flags.  Make sure your teams are using up to date versions of compilers and review with them the defensive flags available.  Addressing secure coding standards, required compiler flags and employing some tools that do code checks are low hanging fruit – these are small incremental changes to existing development practices that can be deployed without a huge lift.  So lets shift to a bigger problem.  </a:t>
            </a:r>
            <a:r>
              <a:rPr b="1" i="0" lang="en-US" sz="1200" u="none" cap="none" strike="noStrike">
                <a:solidFill>
                  <a:schemeClr val="dk1"/>
                </a:solidFill>
                <a:latin typeface="Calibri"/>
                <a:ea typeface="Calibri"/>
                <a:cs typeface="Calibri"/>
                <a:sym typeface="Calibri"/>
              </a:rPr>
              <a:t>&lt;&lt;CLICK&gt;&gt; third party/open source components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Open source is here to stay and its usage in products has increased dramatically. A recent study by Synosis &amp; Blackduck found that on average 76% of the code in  a typical IOT application is open source. These components are perceived as productivity acclerators and free.  Reality is they are not free and are not without risk.  We have all heard of heartbleed, ghost, drown, these are all open source vulnerabilities.   If you use third party cots or open source components in your development (which I can almost guarantee your developers do), you must have a policy &lt;&lt;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 outlining guardrails and requiremetns for usage of these components.  You cannot just ‘trust’ your developers to instinctively pick components with a sound security posture – as most developers don’t even know what to look for. Your customers don’t want to hear ‘oh sorry about that breach – its not our fault – it was a vulnerability in an open source component we use…’   Any component you include in your product is your responsibility to ensure it is secure and not a source of security escapes.  You need to ensure that you have policies Some areas your policy needs to address include: &lt;&lt;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  This is a big complex area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Safecode has an entire paper on this topic free to download I encourage you to read.  </a:t>
            </a:r>
            <a:endParaRPr b="0" i="0" sz="1200" u="none" cap="none" strike="noStrike">
              <a:solidFill>
                <a:schemeClr val="dk1"/>
              </a:solidFill>
              <a:latin typeface="Calibri"/>
              <a:ea typeface="Calibri"/>
              <a:cs typeface="Calibri"/>
              <a:sym typeface="Calibri"/>
            </a:endParaRPr>
          </a:p>
        </p:txBody>
      </p:sp>
      <p:sp>
        <p:nvSpPr>
          <p:cNvPr id="126" name="Google Shape;12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As quality professionals you are all very familiar with the importance of validation.  While many aspects of a product’s security features can be tested via traditional Functional validation, there are many aspects of a product’s total security that is often not covered in traditional functional testing.  Lets first talk about security/privacy validation planning. Teams need to explicitly develop a </a:t>
            </a:r>
            <a:r>
              <a:rPr b="1" i="0" lang="en-US" sz="1200" u="none" cap="none" strike="noStrike">
                <a:solidFill>
                  <a:schemeClr val="dk1"/>
                </a:solidFill>
                <a:latin typeface="Calibri"/>
                <a:ea typeface="Calibri"/>
                <a:cs typeface="Calibri"/>
                <a:sym typeface="Calibri"/>
              </a:rPr>
              <a:t>security and privacy validation plan </a:t>
            </a:r>
            <a:r>
              <a:rPr b="0" i="0" lang="en-US" sz="1200" u="none" cap="none" strike="noStrike">
                <a:solidFill>
                  <a:schemeClr val="dk1"/>
                </a:solidFill>
                <a:latin typeface="Calibri"/>
                <a:ea typeface="Calibri"/>
                <a:cs typeface="Calibri"/>
                <a:sym typeface="Calibri"/>
              </a:rPr>
              <a:t>– focusing on the product’s security.  Earlier we talked about those 4 magical questions for our beginning </a:t>
            </a:r>
            <a:r>
              <a:rPr b="1" i="0" lang="en-US" sz="1200" u="none" cap="none" strike="noStrike">
                <a:solidFill>
                  <a:schemeClr val="dk1"/>
                </a:solidFill>
                <a:latin typeface="Calibri"/>
                <a:ea typeface="Calibri"/>
                <a:cs typeface="Calibri"/>
                <a:sym typeface="Calibri"/>
              </a:rPr>
              <a:t>threat model </a:t>
            </a:r>
            <a:r>
              <a:rPr b="0" i="0" lang="en-US" sz="1200" u="none" cap="none" strike="noStrike">
                <a:solidFill>
                  <a:schemeClr val="dk1"/>
                </a:solidFill>
                <a:latin typeface="Calibri"/>
                <a:ea typeface="Calibri"/>
                <a:cs typeface="Calibri"/>
                <a:sym typeface="Calibri"/>
              </a:rPr>
              <a:t>that identified what needs to be protected from whom and how.   &lt;&lt;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 The answers to those questions are critical inputs into the security validation plan. Mature organizations working on high risk projects will often include validation folks in the threat modeling activity as the validation folks will look at the proposed implementations of protections and ask the question ‘how will I validate that?’ which can lead to additional implementation requiremetns to enable the validation of the protections.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security validation plan needs to address validation of the threat model.  Once you understand what you need to validate, you have to consider </a:t>
            </a:r>
            <a:r>
              <a:rPr b="1" i="0" lang="en-US" sz="1200" u="none" cap="none" strike="noStrike">
                <a:solidFill>
                  <a:schemeClr val="dk1"/>
                </a:solidFill>
                <a:latin typeface="Calibri"/>
                <a:ea typeface="Calibri"/>
                <a:cs typeface="Calibri"/>
                <a:sym typeface="Calibri"/>
              </a:rPr>
              <a:t>how you will validate it.  </a:t>
            </a:r>
            <a:r>
              <a:rPr b="0" i="0" lang="en-US" sz="1200" u="none" cap="none" strike="noStrike">
                <a:solidFill>
                  <a:schemeClr val="dk1"/>
                </a:solidFill>
                <a:latin typeface="Calibri"/>
                <a:ea typeface="Calibri"/>
                <a:cs typeface="Calibri"/>
                <a:sym typeface="Calibri"/>
              </a:rPr>
              <a:t>Anywhere you can utilize automation capabilities you should!  But it is not uncommon in the security space to need manual validation of certain protections.  Now that we have done our planning for security validation, lets look a the </a:t>
            </a:r>
            <a:r>
              <a:rPr b="1" i="0" lang="en-US" sz="1200" u="none" cap="none" strike="noStrike">
                <a:solidFill>
                  <a:schemeClr val="dk1"/>
                </a:solidFill>
                <a:latin typeface="Calibri"/>
                <a:ea typeface="Calibri"/>
                <a:cs typeface="Calibri"/>
                <a:sym typeface="Calibri"/>
              </a:rPr>
              <a:t>tools we have.  &lt;&lt;click&gt;&gt; </a:t>
            </a:r>
            <a:r>
              <a:rPr b="0" i="0" lang="en-US" sz="1200" u="none" cap="none" strike="noStrike">
                <a:solidFill>
                  <a:schemeClr val="dk1"/>
                </a:solidFill>
                <a:latin typeface="Calibri"/>
                <a:ea typeface="Calibri"/>
                <a:cs typeface="Calibri"/>
                <a:sym typeface="Calibri"/>
              </a:rPr>
              <a:t>Tools for security validation are a little different from traditional functional validation tools. There is a vast array of tools in the security space and your toolbox will need to employ a few of them – one is not sufficient.  You have all heard about st Penetration testing, fuzzing, hacking and hackathons… These are all tools in the security validation toolbox.   No single one of these will cover all aspects of the security validation.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Lets start with the low hangning fruit – </a:t>
            </a:r>
            <a:r>
              <a:rPr b="1" i="0" lang="en-US" sz="1200" u="none" cap="none" strike="noStrike">
                <a:solidFill>
                  <a:schemeClr val="dk1"/>
                </a:solidFill>
                <a:latin typeface="Calibri"/>
                <a:ea typeface="Calibri"/>
                <a:cs typeface="Calibri"/>
                <a:sym typeface="Calibri"/>
              </a:rPr>
              <a:t>static code analysis </a:t>
            </a:r>
            <a:r>
              <a:rPr b="0" i="0" lang="en-US" sz="1200" u="none" cap="none" strike="noStrike">
                <a:solidFill>
                  <a:schemeClr val="dk1"/>
                </a:solidFill>
                <a:latin typeface="Calibri"/>
                <a:ea typeface="Calibri"/>
                <a:cs typeface="Calibri"/>
                <a:sym typeface="Calibri"/>
              </a:rPr>
              <a:t>– super easy to implement, can be integrated into the automated build-image-test flow.  Finds a lot of basic secure coding issues such as buffer overflow/underflow.  Important to note that there are many different static code anlaysis tools – each tool has a set of languages it covers.  If you develop in a lot of different languages – you may need multiple static code anlaysis tools.  Also important to note – that they are not all created equally…  some of them have very mature sets of checkers that cover a wide variety of security issues – some of them are more quality focused and don’t address a lot of common security issues.   When evaluating these tools – look for coverage of languages AND security issues covered.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There are some dynamic analysis tools which can be easily configured – depending on the type of software.  Pen testing and fuzzing are definitely more advanced technicques requiring a higher level of expertise and more effort.  If you have a truly high risk product but don’t have an experience internal pen test team – it may be worth contracting out to an external pen test provider.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Then of course we have a </a:t>
            </a:r>
            <a:r>
              <a:rPr b="1" i="0" lang="en-US" sz="1200" u="none" cap="none" strike="noStrike">
                <a:solidFill>
                  <a:schemeClr val="dk1"/>
                </a:solidFill>
                <a:latin typeface="Calibri"/>
                <a:ea typeface="Calibri"/>
                <a:cs typeface="Calibri"/>
                <a:sym typeface="Calibri"/>
              </a:rPr>
              <a:t>secure code review </a:t>
            </a:r>
            <a:r>
              <a:rPr b="0" i="0" lang="en-US" sz="1200" u="none" cap="none" strike="noStrike">
                <a:solidFill>
                  <a:schemeClr val="dk1"/>
                </a:solidFill>
                <a:latin typeface="Calibri"/>
                <a:ea typeface="Calibri"/>
                <a:cs typeface="Calibri"/>
                <a:sym typeface="Calibri"/>
              </a:rPr>
              <a:t>– pretty easy to implement – but note that a secure code review is NOT the same as a peer review on code check-in.  Peer reviews at check-in almost ALWAYS focus on the code introduced or changed from a functional perspective.  The code is inspected in little snippets.  With a secure code review – ideally you want to review holistically the code involved in implementing a particular security mitigation identified in the threat model (remember – the what you will protect from whom and how).  There are many articles and how tos online regarding how to conduct a secure code review.</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7" name="Google Shape;14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 are two types of security issues you will encounter: those </a:t>
            </a:r>
            <a:r>
              <a:rPr b="1" i="0" lang="en-US" sz="1200" u="none" cap="none" strike="noStrike">
                <a:solidFill>
                  <a:schemeClr val="dk1"/>
                </a:solidFill>
                <a:latin typeface="Calibri"/>
                <a:ea typeface="Calibri"/>
                <a:cs typeface="Calibri"/>
                <a:sym typeface="Calibri"/>
              </a:rPr>
              <a:t>found during development that are contained within the development project, nad those found in shipped/shipping product.   </a:t>
            </a:r>
            <a:r>
              <a:rPr b="0" i="0" lang="en-US" sz="1200" u="none" cap="none" strike="noStrike">
                <a:solidFill>
                  <a:schemeClr val="dk1"/>
                </a:solidFill>
                <a:latin typeface="Calibri"/>
                <a:ea typeface="Calibri"/>
                <a:cs typeface="Calibri"/>
                <a:sym typeface="Calibri"/>
              </a:rPr>
              <a:t>In either case, you want to have a plan for how you are going to prioritize and deal with these.   Both of these need to be guided by policy and process.   &lt;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a:t>
            </a:r>
            <a:r>
              <a:rPr b="1" i="0" lang="en-US" sz="1200" u="none" cap="none" strike="noStrike">
                <a:solidFill>
                  <a:schemeClr val="dk1"/>
                </a:solidFill>
                <a:latin typeface="Calibri"/>
                <a:ea typeface="Calibri"/>
                <a:cs typeface="Calibri"/>
                <a:sym typeface="Calibri"/>
              </a:rPr>
              <a:t>policies</a:t>
            </a:r>
            <a:r>
              <a:rPr b="0" i="0" lang="en-US" sz="1200" u="none" cap="none" strike="noStrike">
                <a:solidFill>
                  <a:schemeClr val="dk1"/>
                </a:solidFill>
                <a:latin typeface="Calibri"/>
                <a:ea typeface="Calibri"/>
                <a:cs typeface="Calibri"/>
                <a:sym typeface="Calibri"/>
              </a:rPr>
              <a:t> and process need to be clearly defined before you find yourself in a difficult situation.  For example: product ships tomorrow– the press release has already gone out and the marketing  machine has begun….and someone accidentally discovers a vulnerability.  What are you going to do?   You don’t want to be trying to figure out how to handle this situation while you are living it.  Have a clearly defined policy.  &lt;&lt;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&gt;&gt;Typical policy for dealing with issues found during development would include a formal method of </a:t>
            </a:r>
            <a:r>
              <a:rPr b="1" i="0" lang="en-US" sz="1200" u="none" cap="none" strike="noStrike">
                <a:solidFill>
                  <a:schemeClr val="dk1"/>
                </a:solidFill>
                <a:latin typeface="Calibri"/>
                <a:ea typeface="Calibri"/>
                <a:cs typeface="Calibri"/>
                <a:sym typeface="Calibri"/>
              </a:rPr>
              <a:t>assessing the severity of a vulnerability</a:t>
            </a:r>
            <a:r>
              <a:rPr b="0" i="0" lang="en-US" sz="1200" u="none" cap="none" strike="noStrike">
                <a:solidFill>
                  <a:schemeClr val="dk1"/>
                </a:solidFill>
                <a:latin typeface="Calibri"/>
                <a:ea typeface="Calibri"/>
                <a:cs typeface="Calibri"/>
                <a:sym typeface="Calibri"/>
              </a:rPr>
              <a:t>, looking at the likelihood of exploit, the ability to patch, potential impact to customer and brand damage, etc… &lt;&lt;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policy also needs to include critieria for if and </a:t>
            </a:r>
            <a:r>
              <a:rPr b="1" i="0" lang="en-US" sz="1200" u="none" cap="none" strike="noStrike">
                <a:solidFill>
                  <a:schemeClr val="dk1"/>
                </a:solidFill>
                <a:latin typeface="Calibri"/>
                <a:ea typeface="Calibri"/>
                <a:cs typeface="Calibri"/>
                <a:sym typeface="Calibri"/>
              </a:rPr>
              <a:t>when it is acceptable to release with a vulnerability</a:t>
            </a:r>
            <a:r>
              <a:rPr b="0" i="0" lang="en-US" sz="1200" u="none" cap="none" strike="noStrike">
                <a:solidFill>
                  <a:schemeClr val="dk1"/>
                </a:solidFill>
                <a:latin typeface="Calibri"/>
                <a:ea typeface="Calibri"/>
                <a:cs typeface="Calibri"/>
                <a:sym typeface="Calibri"/>
              </a:rPr>
              <a:t>, and if/when it is unacceptable to release with a vulnerability and who the decision maker is – think about the risk and what level of mgmt. approval is required to make decisions regarding that risk.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Now lets talk about the situation we are all trying to avoid – a </a:t>
            </a:r>
            <a:r>
              <a:rPr b="1" i="0" lang="en-US" sz="1200" u="none" cap="none" strike="noStrike">
                <a:solidFill>
                  <a:schemeClr val="dk1"/>
                </a:solidFill>
                <a:latin typeface="Calibri"/>
                <a:ea typeface="Calibri"/>
                <a:cs typeface="Calibri"/>
                <a:sym typeface="Calibri"/>
              </a:rPr>
              <a:t>vulnerability has been found in a product that is out in the field</a:t>
            </a:r>
            <a:r>
              <a:rPr b="0" i="0" lang="en-US" sz="1200" u="none" cap="none" strike="noStrike">
                <a:solidFill>
                  <a:schemeClr val="dk1"/>
                </a:solidFill>
                <a:latin typeface="Calibri"/>
                <a:ea typeface="Calibri"/>
                <a:cs typeface="Calibri"/>
                <a:sym typeface="Calibri"/>
              </a:rPr>
              <a:t>.  It could be internally discovered or reported to you confidentially by a security researcher or the most unfortunate 0 day.  Now you have a potential forest fire on your hands.  You really want to have a robust policy for how you will handle this situation and you want the entire company to be aware of and familiar with this policy.  Everyone will need to respond with great urgency in this situation so you want them to know before they are in the fire how your organization handles these situations.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policy that applies in this case will of course include risk assessment and risk acceptance – there will be differences in your critieria and guardrails for vulnerabilities in shipping products.  Now your policy also need to cover some additional things as well: &lt;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 Communications/marketing – need a technical advisory of some sort published, you will need to notify customers, you will have to identify who is authorized to speak to the media, obviously legal will need to be involved and then there is of course working with the development team on the mitigation – you got to get it patched.  These ‘oh crap – we need a patch’ moments can be very distruptive to the team’s current development and can greatly impact the product roadmap.  These events can be tremendously expensive.  This is the situation you want to avoid – this is why you have an SDL. &lt;&lt;</a:t>
            </a:r>
            <a:r>
              <a:rPr b="1" i="0" lang="en-US" sz="1200" u="none" cap="none" strike="noStrike">
                <a:solidFill>
                  <a:schemeClr val="dk1"/>
                </a:solidFill>
                <a:latin typeface="Calibri"/>
                <a:ea typeface="Calibri"/>
                <a:cs typeface="Calibri"/>
                <a:sym typeface="Calibri"/>
              </a:rPr>
              <a:t>CLICK</a:t>
            </a:r>
            <a:r>
              <a:rPr b="0" i="0" lang="en-US" sz="1200" u="none" cap="none" strike="noStrike">
                <a:solidFill>
                  <a:schemeClr val="dk1"/>
                </a:solidFill>
                <a:latin typeface="Calibri"/>
                <a:ea typeface="Calibri"/>
                <a:cs typeface="Calibri"/>
                <a:sym typeface="Calibri"/>
              </a:rPr>
              <a:t>&gt;&gt;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process, policies and practices associated with handling vulnerabilities in shipped/shipping product is commonly called PSIRt in the industry.  PSIRT is product security incident response team and large companies have dedicated teams to handles these types of issues.  FIRST has a great paper describing R&amp;R and policies for psirt teams – I highly recommend it. </a:t>
            </a:r>
            <a:endParaRPr b="0" i="0" sz="1200" u="none" cap="none" strike="noStrike">
              <a:solidFill>
                <a:schemeClr val="dk1"/>
              </a:solidFill>
              <a:latin typeface="Calibri"/>
              <a:ea typeface="Calibri"/>
              <a:cs typeface="Calibri"/>
              <a:sym typeface="Calibri"/>
            </a:endParaRPr>
          </a:p>
        </p:txBody>
      </p:sp>
      <p:sp>
        <p:nvSpPr>
          <p:cNvPr id="167" name="Google Shape;1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844062" y="2614246"/>
            <a:ext cx="6201507" cy="2379785"/>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lt1"/>
              </a:buClr>
              <a:buSzPts val="5200"/>
              <a:buFont typeface="Calibri"/>
              <a:buNone/>
              <a:defRPr b="1" i="0" sz="52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
          <p:cNvSpPr txBox="1"/>
          <p:nvPr>
            <p:ph idx="1" type="subTitle"/>
          </p:nvPr>
        </p:nvSpPr>
        <p:spPr>
          <a:xfrm>
            <a:off x="844062" y="5205046"/>
            <a:ext cx="6201507" cy="1043356"/>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p:nvPr/>
        </p:nvSpPr>
        <p:spPr>
          <a:xfrm>
            <a:off x="0" y="6356349"/>
            <a:ext cx="12192000" cy="501651"/>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3"/>
          <p:cNvSpPr txBox="1"/>
          <p:nvPr>
            <p:ph type="title"/>
          </p:nvPr>
        </p:nvSpPr>
        <p:spPr>
          <a:xfrm>
            <a:off x="838200" y="365126"/>
            <a:ext cx="8739554" cy="1170598"/>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rgbClr val="2E75B5"/>
              </a:buClr>
              <a:buSzPts val="4000"/>
              <a:buFont typeface="Calibri"/>
              <a:buNone/>
              <a:defRPr b="0" i="0" sz="4000" u="none" cap="none" strike="noStrike">
                <a:solidFill>
                  <a:srgbClr val="2E75B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3"/>
          <p:cNvSpPr txBox="1"/>
          <p:nvPr>
            <p:ph idx="1" type="body"/>
          </p:nvPr>
        </p:nvSpPr>
        <p:spPr>
          <a:xfrm>
            <a:off x="838200" y="1676401"/>
            <a:ext cx="10972796" cy="43375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22" name="Google Shape;22;p3"/>
          <p:cNvPicPr preferRelativeResize="0"/>
          <p:nvPr/>
        </p:nvPicPr>
        <p:blipFill rotWithShape="1">
          <a:blip r:embed="rId2">
            <a:alphaModFix/>
          </a:blip>
          <a:srcRect b="0" l="0" r="0" t="0"/>
          <a:stretch/>
        </p:blipFill>
        <p:spPr>
          <a:xfrm>
            <a:off x="9952892" y="529247"/>
            <a:ext cx="1858104" cy="445945"/>
          </a:xfrm>
          <a:prstGeom prst="rect">
            <a:avLst/>
          </a:prstGeom>
          <a:noFill/>
          <a:ln>
            <a:noFill/>
          </a:ln>
        </p:spPr>
      </p:pic>
      <p:cxnSp>
        <p:nvCxnSpPr>
          <p:cNvPr id="23" name="Google Shape;23;p3"/>
          <p:cNvCxnSpPr/>
          <p:nvPr/>
        </p:nvCxnSpPr>
        <p:spPr>
          <a:xfrm>
            <a:off x="9730154" y="0"/>
            <a:ext cx="0" cy="1535724"/>
          </a:xfrm>
          <a:prstGeom prst="straightConnector1">
            <a:avLst/>
          </a:prstGeom>
          <a:noFill/>
          <a:ln cap="flat" cmpd="sng" w="9525">
            <a:solidFill>
              <a:srgbClr val="0078C3"/>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4" name="Shape 24"/>
        <p:cNvGrpSpPr/>
        <p:nvPr/>
      </p:nvGrpSpPr>
      <p:grpSpPr>
        <a:xfrm>
          <a:off x="0" y="0"/>
          <a:ext cx="0" cy="0"/>
          <a:chOff x="0" y="0"/>
          <a:chExt cx="0" cy="0"/>
        </a:xfrm>
      </p:grpSpPr>
      <p:sp>
        <p:nvSpPr>
          <p:cNvPr id="25" name="Google Shape;25;p4"/>
          <p:cNvSpPr/>
          <p:nvPr/>
        </p:nvSpPr>
        <p:spPr>
          <a:xfrm>
            <a:off x="0" y="6356349"/>
            <a:ext cx="12192000" cy="501651"/>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rgbClr val="2E75B5"/>
              </a:buClr>
              <a:buSzPts val="6000"/>
              <a:buFont typeface="Calibri"/>
              <a:buNone/>
              <a:defRPr b="0" i="0" sz="6000" u="none" cap="none" strike="noStrike">
                <a:solidFill>
                  <a:srgbClr val="2E75B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8" name="Google Shape;28;p4"/>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Calibri"/>
                <a:ea typeface="Calibri"/>
                <a:cs typeface="Calibri"/>
                <a:sym typeface="Calibri"/>
              </a:defRPr>
            </a:lvl1pPr>
            <a:lvl2pPr indent="0" lvl="1" marL="0" marR="0" rtl="0" algn="ctr">
              <a:spcBef>
                <a:spcPts val="0"/>
              </a:spcBef>
              <a:buNone/>
              <a:defRPr sz="1200">
                <a:solidFill>
                  <a:schemeClr val="lt1"/>
                </a:solidFill>
                <a:latin typeface="Calibri"/>
                <a:ea typeface="Calibri"/>
                <a:cs typeface="Calibri"/>
                <a:sym typeface="Calibri"/>
              </a:defRPr>
            </a:lvl2pPr>
            <a:lvl3pPr indent="0" lvl="2" marL="0" marR="0" rtl="0" algn="ctr">
              <a:spcBef>
                <a:spcPts val="0"/>
              </a:spcBef>
              <a:buNone/>
              <a:defRPr sz="1200">
                <a:solidFill>
                  <a:schemeClr val="lt1"/>
                </a:solidFill>
                <a:latin typeface="Calibri"/>
                <a:ea typeface="Calibri"/>
                <a:cs typeface="Calibri"/>
                <a:sym typeface="Calibri"/>
              </a:defRPr>
            </a:lvl3pPr>
            <a:lvl4pPr indent="0" lvl="3" marL="0" marR="0" rtl="0" algn="ctr">
              <a:spcBef>
                <a:spcPts val="0"/>
              </a:spcBef>
              <a:buNone/>
              <a:defRPr sz="1200">
                <a:solidFill>
                  <a:schemeClr val="lt1"/>
                </a:solidFill>
                <a:latin typeface="Calibri"/>
                <a:ea typeface="Calibri"/>
                <a:cs typeface="Calibri"/>
                <a:sym typeface="Calibri"/>
              </a:defRPr>
            </a:lvl4pPr>
            <a:lvl5pPr indent="0" lvl="4" marL="0" marR="0" rtl="0" algn="ctr">
              <a:spcBef>
                <a:spcPts val="0"/>
              </a:spcBef>
              <a:buNone/>
              <a:defRPr sz="1200">
                <a:solidFill>
                  <a:schemeClr val="lt1"/>
                </a:solidFill>
                <a:latin typeface="Calibri"/>
                <a:ea typeface="Calibri"/>
                <a:cs typeface="Calibri"/>
                <a:sym typeface="Calibri"/>
              </a:defRPr>
            </a:lvl5pPr>
            <a:lvl6pPr indent="0" lvl="5" marL="0" marR="0" rtl="0" algn="ctr">
              <a:spcBef>
                <a:spcPts val="0"/>
              </a:spcBef>
              <a:buNone/>
              <a:defRPr sz="1200">
                <a:solidFill>
                  <a:schemeClr val="lt1"/>
                </a:solidFill>
                <a:latin typeface="Calibri"/>
                <a:ea typeface="Calibri"/>
                <a:cs typeface="Calibri"/>
                <a:sym typeface="Calibri"/>
              </a:defRPr>
            </a:lvl6pPr>
            <a:lvl7pPr indent="0" lvl="6" marL="0" marR="0" rtl="0" algn="ctr">
              <a:spcBef>
                <a:spcPts val="0"/>
              </a:spcBef>
              <a:buNone/>
              <a:defRPr sz="1200">
                <a:solidFill>
                  <a:schemeClr val="lt1"/>
                </a:solidFill>
                <a:latin typeface="Calibri"/>
                <a:ea typeface="Calibri"/>
                <a:cs typeface="Calibri"/>
                <a:sym typeface="Calibri"/>
              </a:defRPr>
            </a:lvl7pPr>
            <a:lvl8pPr indent="0" lvl="7" marL="0" marR="0" rtl="0" algn="ctr">
              <a:spcBef>
                <a:spcPts val="0"/>
              </a:spcBef>
              <a:buNone/>
              <a:defRPr sz="1200">
                <a:solidFill>
                  <a:schemeClr val="lt1"/>
                </a:solidFill>
                <a:latin typeface="Calibri"/>
                <a:ea typeface="Calibri"/>
                <a:cs typeface="Calibri"/>
                <a:sym typeface="Calibri"/>
              </a:defRPr>
            </a:lvl8pPr>
            <a:lvl9pPr indent="0" lvl="8" marL="0" marR="0" rtl="0" algn="ctr">
              <a:spcBef>
                <a:spcPts val="0"/>
              </a:spcBef>
              <a:buNone/>
              <a:defRPr sz="12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29" name="Google Shape;29;p4"/>
          <p:cNvPicPr preferRelativeResize="0"/>
          <p:nvPr/>
        </p:nvPicPr>
        <p:blipFill rotWithShape="1">
          <a:blip r:embed="rId2">
            <a:alphaModFix/>
          </a:blip>
          <a:srcRect b="0" l="0" r="0" t="0"/>
          <a:stretch/>
        </p:blipFill>
        <p:spPr>
          <a:xfrm>
            <a:off x="831849" y="365125"/>
            <a:ext cx="3802875" cy="9126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5"/>
          <p:cNvSpPr/>
          <p:nvPr/>
        </p:nvSpPr>
        <p:spPr>
          <a:xfrm>
            <a:off x="0" y="6356349"/>
            <a:ext cx="12192000" cy="501651"/>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 name="Google Shape;32;p5"/>
          <p:cNvSpPr txBox="1"/>
          <p:nvPr>
            <p:ph type="title"/>
          </p:nvPr>
        </p:nvSpPr>
        <p:spPr>
          <a:xfrm>
            <a:off x="838200" y="365126"/>
            <a:ext cx="8669217" cy="1170598"/>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rgbClr val="2E75B5"/>
              </a:buClr>
              <a:buSzPts val="4000"/>
              <a:buFont typeface="Calibri"/>
              <a:buNone/>
              <a:defRPr b="0" i="0" sz="4000" u="none" cap="none" strike="noStrike">
                <a:solidFill>
                  <a:srgbClr val="2E75B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Calibri"/>
                <a:ea typeface="Calibri"/>
                <a:cs typeface="Calibri"/>
                <a:sym typeface="Calibri"/>
              </a:defRPr>
            </a:lvl1pPr>
            <a:lvl2pPr indent="0" lvl="1" marL="0" marR="0" rtl="0" algn="ctr">
              <a:spcBef>
                <a:spcPts val="0"/>
              </a:spcBef>
              <a:buNone/>
              <a:defRPr sz="1200">
                <a:solidFill>
                  <a:schemeClr val="lt1"/>
                </a:solidFill>
                <a:latin typeface="Calibri"/>
                <a:ea typeface="Calibri"/>
                <a:cs typeface="Calibri"/>
                <a:sym typeface="Calibri"/>
              </a:defRPr>
            </a:lvl2pPr>
            <a:lvl3pPr indent="0" lvl="2" marL="0" marR="0" rtl="0" algn="ctr">
              <a:spcBef>
                <a:spcPts val="0"/>
              </a:spcBef>
              <a:buNone/>
              <a:defRPr sz="1200">
                <a:solidFill>
                  <a:schemeClr val="lt1"/>
                </a:solidFill>
                <a:latin typeface="Calibri"/>
                <a:ea typeface="Calibri"/>
                <a:cs typeface="Calibri"/>
                <a:sym typeface="Calibri"/>
              </a:defRPr>
            </a:lvl3pPr>
            <a:lvl4pPr indent="0" lvl="3" marL="0" marR="0" rtl="0" algn="ctr">
              <a:spcBef>
                <a:spcPts val="0"/>
              </a:spcBef>
              <a:buNone/>
              <a:defRPr sz="1200">
                <a:solidFill>
                  <a:schemeClr val="lt1"/>
                </a:solidFill>
                <a:latin typeface="Calibri"/>
                <a:ea typeface="Calibri"/>
                <a:cs typeface="Calibri"/>
                <a:sym typeface="Calibri"/>
              </a:defRPr>
            </a:lvl4pPr>
            <a:lvl5pPr indent="0" lvl="4" marL="0" marR="0" rtl="0" algn="ctr">
              <a:spcBef>
                <a:spcPts val="0"/>
              </a:spcBef>
              <a:buNone/>
              <a:defRPr sz="1200">
                <a:solidFill>
                  <a:schemeClr val="lt1"/>
                </a:solidFill>
                <a:latin typeface="Calibri"/>
                <a:ea typeface="Calibri"/>
                <a:cs typeface="Calibri"/>
                <a:sym typeface="Calibri"/>
              </a:defRPr>
            </a:lvl5pPr>
            <a:lvl6pPr indent="0" lvl="5" marL="0" marR="0" rtl="0" algn="ctr">
              <a:spcBef>
                <a:spcPts val="0"/>
              </a:spcBef>
              <a:buNone/>
              <a:defRPr sz="1200">
                <a:solidFill>
                  <a:schemeClr val="lt1"/>
                </a:solidFill>
                <a:latin typeface="Calibri"/>
                <a:ea typeface="Calibri"/>
                <a:cs typeface="Calibri"/>
                <a:sym typeface="Calibri"/>
              </a:defRPr>
            </a:lvl6pPr>
            <a:lvl7pPr indent="0" lvl="6" marL="0" marR="0" rtl="0" algn="ctr">
              <a:spcBef>
                <a:spcPts val="0"/>
              </a:spcBef>
              <a:buNone/>
              <a:defRPr sz="1200">
                <a:solidFill>
                  <a:schemeClr val="lt1"/>
                </a:solidFill>
                <a:latin typeface="Calibri"/>
                <a:ea typeface="Calibri"/>
                <a:cs typeface="Calibri"/>
                <a:sym typeface="Calibri"/>
              </a:defRPr>
            </a:lvl7pPr>
            <a:lvl8pPr indent="0" lvl="7" marL="0" marR="0" rtl="0" algn="ctr">
              <a:spcBef>
                <a:spcPts val="0"/>
              </a:spcBef>
              <a:buNone/>
              <a:defRPr sz="1200">
                <a:solidFill>
                  <a:schemeClr val="lt1"/>
                </a:solidFill>
                <a:latin typeface="Calibri"/>
                <a:ea typeface="Calibri"/>
                <a:cs typeface="Calibri"/>
                <a:sym typeface="Calibri"/>
              </a:defRPr>
            </a:lvl8pPr>
            <a:lvl9pPr indent="0" lvl="8" marL="0" marR="0" rtl="0" algn="ctr">
              <a:spcBef>
                <a:spcPts val="0"/>
              </a:spcBef>
              <a:buNone/>
              <a:defRPr sz="12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cxnSp>
        <p:nvCxnSpPr>
          <p:cNvPr id="34" name="Google Shape;34;p5"/>
          <p:cNvCxnSpPr/>
          <p:nvPr/>
        </p:nvCxnSpPr>
        <p:spPr>
          <a:xfrm>
            <a:off x="9730154" y="0"/>
            <a:ext cx="0" cy="1535724"/>
          </a:xfrm>
          <a:prstGeom prst="straightConnector1">
            <a:avLst/>
          </a:prstGeom>
          <a:noFill/>
          <a:ln cap="flat" cmpd="sng" w="9525">
            <a:solidFill>
              <a:srgbClr val="0078C3"/>
            </a:solidFill>
            <a:prstDash val="solid"/>
            <a:miter lim="800000"/>
            <a:headEnd len="sm" w="sm" type="none"/>
            <a:tailEnd len="sm" w="sm" type="none"/>
          </a:ln>
        </p:spPr>
      </p:cxnSp>
      <p:pic>
        <p:nvPicPr>
          <p:cNvPr id="35" name="Google Shape;35;p5"/>
          <p:cNvPicPr preferRelativeResize="0"/>
          <p:nvPr/>
        </p:nvPicPr>
        <p:blipFill rotWithShape="1">
          <a:blip r:embed="rId2">
            <a:alphaModFix/>
          </a:blip>
          <a:srcRect b="0" l="0" r="0" t="0"/>
          <a:stretch/>
        </p:blipFill>
        <p:spPr>
          <a:xfrm>
            <a:off x="9952892" y="529247"/>
            <a:ext cx="1858104" cy="44594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6" name="Shape 36"/>
        <p:cNvGrpSpPr/>
        <p:nvPr/>
      </p:nvGrpSpPr>
      <p:grpSpPr>
        <a:xfrm>
          <a:off x="0" y="0"/>
          <a:ext cx="0" cy="0"/>
          <a:chOff x="0" y="0"/>
          <a:chExt cx="0" cy="0"/>
        </a:xfrm>
      </p:grpSpPr>
      <p:sp>
        <p:nvSpPr>
          <p:cNvPr id="37" name="Google Shape;37;p6"/>
          <p:cNvSpPr/>
          <p:nvPr/>
        </p:nvSpPr>
        <p:spPr>
          <a:xfrm>
            <a:off x="0" y="6356349"/>
            <a:ext cx="12192000" cy="501651"/>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6"/>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Calibri"/>
                <a:ea typeface="Calibri"/>
                <a:cs typeface="Calibri"/>
                <a:sym typeface="Calibri"/>
              </a:defRPr>
            </a:lvl1pPr>
            <a:lvl2pPr indent="0" lvl="1" marL="0" marR="0" rtl="0" algn="ctr">
              <a:spcBef>
                <a:spcPts val="0"/>
              </a:spcBef>
              <a:buNone/>
              <a:defRPr sz="1200">
                <a:solidFill>
                  <a:schemeClr val="lt1"/>
                </a:solidFill>
                <a:latin typeface="Calibri"/>
                <a:ea typeface="Calibri"/>
                <a:cs typeface="Calibri"/>
                <a:sym typeface="Calibri"/>
              </a:defRPr>
            </a:lvl2pPr>
            <a:lvl3pPr indent="0" lvl="2" marL="0" marR="0" rtl="0" algn="ctr">
              <a:spcBef>
                <a:spcPts val="0"/>
              </a:spcBef>
              <a:buNone/>
              <a:defRPr sz="1200">
                <a:solidFill>
                  <a:schemeClr val="lt1"/>
                </a:solidFill>
                <a:latin typeface="Calibri"/>
                <a:ea typeface="Calibri"/>
                <a:cs typeface="Calibri"/>
                <a:sym typeface="Calibri"/>
              </a:defRPr>
            </a:lvl3pPr>
            <a:lvl4pPr indent="0" lvl="3" marL="0" marR="0" rtl="0" algn="ctr">
              <a:spcBef>
                <a:spcPts val="0"/>
              </a:spcBef>
              <a:buNone/>
              <a:defRPr sz="1200">
                <a:solidFill>
                  <a:schemeClr val="lt1"/>
                </a:solidFill>
                <a:latin typeface="Calibri"/>
                <a:ea typeface="Calibri"/>
                <a:cs typeface="Calibri"/>
                <a:sym typeface="Calibri"/>
              </a:defRPr>
            </a:lvl4pPr>
            <a:lvl5pPr indent="0" lvl="4" marL="0" marR="0" rtl="0" algn="ctr">
              <a:spcBef>
                <a:spcPts val="0"/>
              </a:spcBef>
              <a:buNone/>
              <a:defRPr sz="1200">
                <a:solidFill>
                  <a:schemeClr val="lt1"/>
                </a:solidFill>
                <a:latin typeface="Calibri"/>
                <a:ea typeface="Calibri"/>
                <a:cs typeface="Calibri"/>
                <a:sym typeface="Calibri"/>
              </a:defRPr>
            </a:lvl5pPr>
            <a:lvl6pPr indent="0" lvl="5" marL="0" marR="0" rtl="0" algn="ctr">
              <a:spcBef>
                <a:spcPts val="0"/>
              </a:spcBef>
              <a:buNone/>
              <a:defRPr sz="1200">
                <a:solidFill>
                  <a:schemeClr val="lt1"/>
                </a:solidFill>
                <a:latin typeface="Calibri"/>
                <a:ea typeface="Calibri"/>
                <a:cs typeface="Calibri"/>
                <a:sym typeface="Calibri"/>
              </a:defRPr>
            </a:lvl6pPr>
            <a:lvl7pPr indent="0" lvl="6" marL="0" marR="0" rtl="0" algn="ctr">
              <a:spcBef>
                <a:spcPts val="0"/>
              </a:spcBef>
              <a:buNone/>
              <a:defRPr sz="1200">
                <a:solidFill>
                  <a:schemeClr val="lt1"/>
                </a:solidFill>
                <a:latin typeface="Calibri"/>
                <a:ea typeface="Calibri"/>
                <a:cs typeface="Calibri"/>
                <a:sym typeface="Calibri"/>
              </a:defRPr>
            </a:lvl7pPr>
            <a:lvl8pPr indent="0" lvl="7" marL="0" marR="0" rtl="0" algn="ctr">
              <a:spcBef>
                <a:spcPts val="0"/>
              </a:spcBef>
              <a:buNone/>
              <a:defRPr sz="1200">
                <a:solidFill>
                  <a:schemeClr val="lt1"/>
                </a:solidFill>
                <a:latin typeface="Calibri"/>
                <a:ea typeface="Calibri"/>
                <a:cs typeface="Calibri"/>
                <a:sym typeface="Calibri"/>
              </a:defRPr>
            </a:lvl8pPr>
            <a:lvl9pPr indent="0" lvl="8" marL="0" marR="0" rtl="0" algn="ctr">
              <a:spcBef>
                <a:spcPts val="0"/>
              </a:spcBef>
              <a:buNone/>
              <a:defRPr sz="12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39" name="Google Shape;39;p6"/>
          <p:cNvPicPr preferRelativeResize="0"/>
          <p:nvPr/>
        </p:nvPicPr>
        <p:blipFill rotWithShape="1">
          <a:blip r:embed="rId2">
            <a:alphaModFix/>
          </a:blip>
          <a:srcRect b="0" l="0" r="0" t="0"/>
          <a:stretch/>
        </p:blipFill>
        <p:spPr>
          <a:xfrm>
            <a:off x="9952892" y="529247"/>
            <a:ext cx="1858104" cy="44594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6"/>
            <a:ext cx="8962292" cy="1170598"/>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rgbClr val="2E75B5"/>
              </a:buClr>
              <a:buSzPts val="4000"/>
              <a:buFont typeface="Calibri"/>
              <a:buNone/>
              <a:defRPr b="0" i="0" sz="4000" u="none" cap="none" strike="noStrike">
                <a:solidFill>
                  <a:srgbClr val="2E75B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676401"/>
            <a:ext cx="10972796" cy="43375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 name="Shape 44"/>
        <p:cNvGrpSpPr/>
        <p:nvPr/>
      </p:nvGrpSpPr>
      <p:grpSpPr>
        <a:xfrm>
          <a:off x="0" y="0"/>
          <a:ext cx="0" cy="0"/>
          <a:chOff x="0" y="0"/>
          <a:chExt cx="0" cy="0"/>
        </a:xfrm>
      </p:grpSpPr>
      <p:sp>
        <p:nvSpPr>
          <p:cNvPr id="45" name="Google Shape;45;p7"/>
          <p:cNvSpPr txBox="1"/>
          <p:nvPr>
            <p:ph type="ctrTitle"/>
          </p:nvPr>
        </p:nvSpPr>
        <p:spPr>
          <a:xfrm>
            <a:off x="844062" y="2614246"/>
            <a:ext cx="6201507" cy="237978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5200"/>
              <a:buFont typeface="Calibri"/>
              <a:buNone/>
            </a:pPr>
            <a:r>
              <a:rPr b="1" i="0" lang="en-US" sz="5200" u="none" cap="none" strike="noStrike">
                <a:solidFill>
                  <a:schemeClr val="lt1"/>
                </a:solidFill>
                <a:latin typeface="Calibri"/>
                <a:ea typeface="Calibri"/>
                <a:cs typeface="Calibri"/>
                <a:sym typeface="Calibri"/>
              </a:rPr>
              <a:t>Security Tsunami!</a:t>
            </a:r>
            <a:br>
              <a:rPr b="1" i="0" lang="en-US" sz="5200" u="none" cap="none" strike="noStrike">
                <a:solidFill>
                  <a:schemeClr val="lt1"/>
                </a:solidFill>
                <a:latin typeface="Calibri"/>
                <a:ea typeface="Calibri"/>
                <a:cs typeface="Calibri"/>
                <a:sym typeface="Calibri"/>
              </a:rPr>
            </a:br>
            <a:r>
              <a:rPr b="1" i="1" lang="en-US" sz="4800" u="none" cap="none" strike="noStrike">
                <a:solidFill>
                  <a:schemeClr val="lt1"/>
                </a:solidFill>
                <a:latin typeface="Calibri"/>
                <a:ea typeface="Calibri"/>
                <a:cs typeface="Calibri"/>
                <a:sym typeface="Calibri"/>
              </a:rPr>
              <a:t>SDL Fundamentals and Where to Start </a:t>
            </a:r>
            <a:endParaRPr b="1" i="1" sz="5200" u="none" cap="none" strike="noStrike">
              <a:solidFill>
                <a:schemeClr val="lt1"/>
              </a:solidFill>
              <a:latin typeface="Calibri"/>
              <a:ea typeface="Calibri"/>
              <a:cs typeface="Calibri"/>
              <a:sym typeface="Calibri"/>
            </a:endParaRPr>
          </a:p>
        </p:txBody>
      </p:sp>
      <p:sp>
        <p:nvSpPr>
          <p:cNvPr id="46" name="Google Shape;46;p7"/>
          <p:cNvSpPr txBox="1"/>
          <p:nvPr>
            <p:ph idx="1" type="subTitle"/>
          </p:nvPr>
        </p:nvSpPr>
        <p:spPr>
          <a:xfrm>
            <a:off x="844062" y="5205046"/>
            <a:ext cx="6201507" cy="104335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Calibri"/>
                <a:ea typeface="Calibri"/>
                <a:cs typeface="Calibri"/>
                <a:sym typeface="Calibri"/>
              </a:rPr>
              <a:t>Safecode.org</a:t>
            </a:r>
            <a:endParaRPr/>
          </a:p>
          <a:p>
            <a:pPr indent="0" lvl="0" marL="0" marR="0" rtl="0" algn="l">
              <a:lnSpc>
                <a:spcPct val="90000"/>
              </a:lnSpc>
              <a:spcBef>
                <a:spcPts val="1000"/>
              </a:spcBef>
              <a:spcAft>
                <a:spcPts val="0"/>
              </a:spcAft>
              <a:buClr>
                <a:schemeClr val="lt1"/>
              </a:buClr>
              <a:buSzPts val="2400"/>
              <a:buFont typeface="Arial"/>
              <a:buNone/>
            </a:pPr>
            <a:r>
              <a:rPr b="0" i="0" lang="en-US" sz="2400" u="none" cap="none" strike="noStrike">
                <a:solidFill>
                  <a:schemeClr val="lt1"/>
                </a:solidFill>
                <a:latin typeface="Calibri"/>
                <a:ea typeface="Calibri"/>
                <a:cs typeface="Calibri"/>
                <a:sym typeface="Calibri"/>
              </a:rPr>
              <a:t>Tania Skinner</a:t>
            </a:r>
            <a:endParaRPr b="0" i="0" sz="2400" u="none" cap="none" strike="noStrike">
              <a:solidFill>
                <a:schemeClr val="lt1"/>
              </a:solidFill>
              <a:latin typeface="Calibri"/>
              <a:ea typeface="Calibri"/>
              <a:cs typeface="Calibri"/>
              <a:sym typeface="Calibri"/>
            </a:endParaRPr>
          </a:p>
        </p:txBody>
      </p:sp>
      <p:sp>
        <p:nvSpPr>
          <p:cNvPr id="47" name="Google Shape;47;p7"/>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16"/>
          <p:cNvSpPr txBox="1"/>
          <p:nvPr>
            <p:ph type="title"/>
          </p:nvPr>
        </p:nvSpPr>
        <p:spPr>
          <a:xfrm>
            <a:off x="838200" y="365126"/>
            <a:ext cx="8739554" cy="1170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75B5"/>
              </a:buClr>
              <a:buSzPts val="4000"/>
              <a:buFont typeface="Calibri"/>
              <a:buNone/>
            </a:pPr>
            <a:r>
              <a:rPr b="1" i="0" lang="en-US" sz="4000" u="none" cap="none" strike="noStrike">
                <a:solidFill>
                  <a:srgbClr val="2E75B5"/>
                </a:solidFill>
                <a:latin typeface="Calibri"/>
                <a:ea typeface="Calibri"/>
                <a:cs typeface="Calibri"/>
                <a:sym typeface="Calibri"/>
              </a:rPr>
              <a:t>Continuously improve</a:t>
            </a:r>
            <a:endParaRPr b="0" i="0" sz="4000" u="none" cap="none" strike="noStrike">
              <a:solidFill>
                <a:srgbClr val="2E75B5"/>
              </a:solidFill>
              <a:latin typeface="Calibri"/>
              <a:ea typeface="Calibri"/>
              <a:cs typeface="Calibri"/>
              <a:sym typeface="Calibri"/>
            </a:endParaRPr>
          </a:p>
        </p:txBody>
      </p:sp>
      <p:sp>
        <p:nvSpPr>
          <p:cNvPr id="196" name="Google Shape;196;p16"/>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197" name="Google Shape;197;p16"/>
          <p:cNvPicPr preferRelativeResize="0"/>
          <p:nvPr/>
        </p:nvPicPr>
        <p:blipFill rotWithShape="1">
          <a:blip r:embed="rId3">
            <a:alphaModFix/>
          </a:blip>
          <a:srcRect b="0" l="0" r="0" t="0"/>
          <a:stretch/>
        </p:blipFill>
        <p:spPr>
          <a:xfrm>
            <a:off x="7507895" y="1672245"/>
            <a:ext cx="4684105" cy="4684105"/>
          </a:xfrm>
          <a:prstGeom prst="rect">
            <a:avLst/>
          </a:prstGeom>
          <a:noFill/>
          <a:ln>
            <a:noFill/>
          </a:ln>
        </p:spPr>
      </p:pic>
      <p:grpSp>
        <p:nvGrpSpPr>
          <p:cNvPr id="198" name="Google Shape;198;p16"/>
          <p:cNvGrpSpPr/>
          <p:nvPr/>
        </p:nvGrpSpPr>
        <p:grpSpPr>
          <a:xfrm>
            <a:off x="1279855" y="1649980"/>
            <a:ext cx="6228032" cy="4308869"/>
            <a:chOff x="1060779" y="-26420"/>
            <a:chExt cx="6228032" cy="4308869"/>
          </a:xfrm>
        </p:grpSpPr>
        <p:sp>
          <p:nvSpPr>
            <p:cNvPr id="199" name="Google Shape;199;p16"/>
            <p:cNvSpPr/>
            <p:nvPr/>
          </p:nvSpPr>
          <p:spPr>
            <a:xfrm>
              <a:off x="1922265" y="-26420"/>
              <a:ext cx="4308869" cy="4308869"/>
            </a:xfrm>
            <a:custGeom>
              <a:rect b="b" l="l" r="r" t="t"/>
              <a:pathLst>
                <a:path extrusionOk="0" h="120000" w="120000">
                  <a:moveTo>
                    <a:pt x="79131" y="6925"/>
                  </a:moveTo>
                  <a:lnTo>
                    <a:pt x="79131" y="6925"/>
                  </a:lnTo>
                  <a:cubicBezTo>
                    <a:pt x="103154" y="15584"/>
                    <a:pt x="118366" y="39299"/>
                    <a:pt x="116218" y="64745"/>
                  </a:cubicBezTo>
                  <a:cubicBezTo>
                    <a:pt x="114070" y="90191"/>
                    <a:pt x="95099" y="111021"/>
                    <a:pt x="69964" y="115531"/>
                  </a:cubicBezTo>
                  <a:cubicBezTo>
                    <a:pt x="44829" y="120041"/>
                    <a:pt x="19799" y="107106"/>
                    <a:pt x="8939" y="83994"/>
                  </a:cubicBezTo>
                  <a:cubicBezTo>
                    <a:pt x="-1922" y="60883"/>
                    <a:pt x="4096" y="33358"/>
                    <a:pt x="23610" y="16887"/>
                  </a:cubicBezTo>
                  <a:lnTo>
                    <a:pt x="21565" y="13964"/>
                  </a:lnTo>
                  <a:lnTo>
                    <a:pt x="29563" y="16500"/>
                  </a:lnTo>
                  <a:lnTo>
                    <a:pt x="29486" y="25284"/>
                  </a:lnTo>
                  <a:lnTo>
                    <a:pt x="27442" y="22363"/>
                  </a:lnTo>
                  <a:lnTo>
                    <a:pt x="27442" y="22363"/>
                  </a:lnTo>
                  <a:cubicBezTo>
                    <a:pt x="10449" y="37063"/>
                    <a:pt x="5414" y="61326"/>
                    <a:pt x="15154" y="81574"/>
                  </a:cubicBezTo>
                  <a:cubicBezTo>
                    <a:pt x="24895" y="101822"/>
                    <a:pt x="46995" y="113031"/>
                    <a:pt x="69086" y="108929"/>
                  </a:cubicBezTo>
                  <a:cubicBezTo>
                    <a:pt x="91177" y="104826"/>
                    <a:pt x="107780" y="86430"/>
                    <a:pt x="109601" y="64035"/>
                  </a:cubicBezTo>
                  <a:cubicBezTo>
                    <a:pt x="111423" y="41640"/>
                    <a:pt x="98013" y="20802"/>
                    <a:pt x="76875" y="13183"/>
                  </a:cubicBezTo>
                  <a:close/>
                </a:path>
              </a:pathLst>
            </a:custGeom>
            <a:gradFill>
              <a:gsLst>
                <a:gs pos="0">
                  <a:srgbClr val="D7E3F2"/>
                </a:gs>
                <a:gs pos="50000">
                  <a:srgbClr val="CDDDF0"/>
                </a:gs>
                <a:gs pos="100000">
                  <a:srgbClr val="B1C2D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6"/>
            <p:cNvSpPr/>
            <p:nvPr/>
          </p:nvSpPr>
          <p:spPr>
            <a:xfrm>
              <a:off x="3065487" y="910"/>
              <a:ext cx="2022425" cy="1011212"/>
            </a:xfrm>
            <a:prstGeom prst="roundRect">
              <a:avLst>
                <a:gd fmla="val 16667" name="adj"/>
              </a:avLst>
            </a:prstGeom>
            <a:gradFill>
              <a:gsLst>
                <a:gs pos="0">
                  <a:srgbClr val="6EA5DA"/>
                </a:gs>
                <a:gs pos="50000">
                  <a:srgbClr val="529BDA"/>
                </a:gs>
                <a:gs pos="100000">
                  <a:srgbClr val="4188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txBox="1"/>
            <p:nvPr/>
          </p:nvSpPr>
          <p:spPr>
            <a:xfrm>
              <a:off x="3114850" y="50273"/>
              <a:ext cx="1923699" cy="912486"/>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None/>
              </a:pPr>
              <a:r>
                <a:rPr lang="en-US" sz="1700">
                  <a:solidFill>
                    <a:schemeClr val="lt1"/>
                  </a:solidFill>
                  <a:latin typeface="Calibri"/>
                  <a:ea typeface="Calibri"/>
                  <a:cs typeface="Calibri"/>
                  <a:sym typeface="Calibri"/>
                </a:rPr>
                <a:t>Requirements</a:t>
              </a:r>
              <a:endParaRPr sz="1700">
                <a:solidFill>
                  <a:schemeClr val="lt1"/>
                </a:solidFill>
                <a:latin typeface="Calibri"/>
                <a:ea typeface="Calibri"/>
                <a:cs typeface="Calibri"/>
                <a:sym typeface="Calibri"/>
              </a:endParaRPr>
            </a:p>
          </p:txBody>
        </p:sp>
        <p:sp>
          <p:nvSpPr>
            <p:cNvPr id="202" name="Google Shape;202;p16"/>
            <p:cNvSpPr/>
            <p:nvPr/>
          </p:nvSpPr>
          <p:spPr>
            <a:xfrm>
              <a:off x="5266386" y="1205004"/>
              <a:ext cx="2022425" cy="1011212"/>
            </a:xfrm>
            <a:prstGeom prst="roundRect">
              <a:avLst>
                <a:gd fmla="val 16667" name="adj"/>
              </a:avLst>
            </a:prstGeom>
            <a:gradFill>
              <a:gsLst>
                <a:gs pos="0">
                  <a:srgbClr val="6EA5DA"/>
                </a:gs>
                <a:gs pos="50000">
                  <a:srgbClr val="529BDA"/>
                </a:gs>
                <a:gs pos="100000">
                  <a:srgbClr val="4188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txBox="1"/>
            <p:nvPr/>
          </p:nvSpPr>
          <p:spPr>
            <a:xfrm>
              <a:off x="5315749" y="1254367"/>
              <a:ext cx="1923699" cy="912486"/>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None/>
              </a:pPr>
              <a:r>
                <a:rPr lang="en-US" sz="1700">
                  <a:solidFill>
                    <a:schemeClr val="lt1"/>
                  </a:solidFill>
                  <a:latin typeface="Calibri"/>
                  <a:ea typeface="Calibri"/>
                  <a:cs typeface="Calibri"/>
                  <a:sym typeface="Calibri"/>
                </a:rPr>
                <a:t>Architecture/Design</a:t>
              </a:r>
              <a:endParaRPr sz="1700">
                <a:solidFill>
                  <a:schemeClr val="lt1"/>
                </a:solidFill>
                <a:latin typeface="Calibri"/>
                <a:ea typeface="Calibri"/>
                <a:cs typeface="Calibri"/>
                <a:sym typeface="Calibri"/>
              </a:endParaRPr>
            </a:p>
          </p:txBody>
        </p:sp>
        <p:sp>
          <p:nvSpPr>
            <p:cNvPr id="204" name="Google Shape;204;p16"/>
            <p:cNvSpPr/>
            <p:nvPr/>
          </p:nvSpPr>
          <p:spPr>
            <a:xfrm>
              <a:off x="4878052" y="2982449"/>
              <a:ext cx="2022425" cy="1011212"/>
            </a:xfrm>
            <a:prstGeom prst="roundRect">
              <a:avLst>
                <a:gd fmla="val 16667" name="adj"/>
              </a:avLst>
            </a:prstGeom>
            <a:gradFill>
              <a:gsLst>
                <a:gs pos="0">
                  <a:srgbClr val="6EA5DA"/>
                </a:gs>
                <a:gs pos="50000">
                  <a:srgbClr val="529BDA"/>
                </a:gs>
                <a:gs pos="100000">
                  <a:srgbClr val="4188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txBox="1"/>
            <p:nvPr/>
          </p:nvSpPr>
          <p:spPr>
            <a:xfrm>
              <a:off x="4927415" y="3031812"/>
              <a:ext cx="1923699" cy="912486"/>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None/>
              </a:pPr>
              <a:r>
                <a:rPr lang="en-US" sz="1700">
                  <a:solidFill>
                    <a:schemeClr val="lt1"/>
                  </a:solidFill>
                  <a:latin typeface="Calibri"/>
                  <a:ea typeface="Calibri"/>
                  <a:cs typeface="Calibri"/>
                  <a:sym typeface="Calibri"/>
                </a:rPr>
                <a:t>Development</a:t>
              </a:r>
              <a:endParaRPr sz="1700">
                <a:solidFill>
                  <a:schemeClr val="lt1"/>
                </a:solidFill>
                <a:latin typeface="Calibri"/>
                <a:ea typeface="Calibri"/>
                <a:cs typeface="Calibri"/>
                <a:sym typeface="Calibri"/>
              </a:endParaRPr>
            </a:p>
          </p:txBody>
        </p:sp>
        <p:sp>
          <p:nvSpPr>
            <p:cNvPr id="206" name="Google Shape;206;p16"/>
            <p:cNvSpPr/>
            <p:nvPr/>
          </p:nvSpPr>
          <p:spPr>
            <a:xfrm>
              <a:off x="1271934" y="3058541"/>
              <a:ext cx="2022425" cy="1011212"/>
            </a:xfrm>
            <a:prstGeom prst="roundRect">
              <a:avLst>
                <a:gd fmla="val 16667" name="adj"/>
              </a:avLst>
            </a:prstGeom>
            <a:gradFill>
              <a:gsLst>
                <a:gs pos="0">
                  <a:srgbClr val="6EA5DA"/>
                </a:gs>
                <a:gs pos="50000">
                  <a:srgbClr val="529BDA"/>
                </a:gs>
                <a:gs pos="100000">
                  <a:srgbClr val="4188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txBox="1"/>
            <p:nvPr/>
          </p:nvSpPr>
          <p:spPr>
            <a:xfrm>
              <a:off x="1321297" y="3107904"/>
              <a:ext cx="1923699" cy="912486"/>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None/>
              </a:pPr>
              <a:r>
                <a:rPr lang="en-US" sz="1700">
                  <a:solidFill>
                    <a:schemeClr val="lt1"/>
                  </a:solidFill>
                  <a:latin typeface="Calibri"/>
                  <a:ea typeface="Calibri"/>
                  <a:cs typeface="Calibri"/>
                  <a:sym typeface="Calibri"/>
                </a:rPr>
                <a:t>Validation</a:t>
              </a:r>
              <a:endParaRPr sz="1700">
                <a:solidFill>
                  <a:schemeClr val="lt1"/>
                </a:solidFill>
                <a:latin typeface="Calibri"/>
                <a:ea typeface="Calibri"/>
                <a:cs typeface="Calibri"/>
                <a:sym typeface="Calibri"/>
              </a:endParaRPr>
            </a:p>
          </p:txBody>
        </p:sp>
        <p:sp>
          <p:nvSpPr>
            <p:cNvPr id="208" name="Google Shape;208;p16"/>
            <p:cNvSpPr/>
            <p:nvPr/>
          </p:nvSpPr>
          <p:spPr>
            <a:xfrm>
              <a:off x="1060779" y="1205022"/>
              <a:ext cx="2022425" cy="1011212"/>
            </a:xfrm>
            <a:prstGeom prst="roundRect">
              <a:avLst>
                <a:gd fmla="val 16667" name="adj"/>
              </a:avLst>
            </a:prstGeom>
            <a:gradFill>
              <a:gsLst>
                <a:gs pos="0">
                  <a:srgbClr val="6EA5DA"/>
                </a:gs>
                <a:gs pos="50000">
                  <a:srgbClr val="529BDA"/>
                </a:gs>
                <a:gs pos="100000">
                  <a:srgbClr val="4188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6"/>
            <p:cNvSpPr txBox="1"/>
            <p:nvPr/>
          </p:nvSpPr>
          <p:spPr>
            <a:xfrm>
              <a:off x="1110142" y="1254385"/>
              <a:ext cx="1923699" cy="912486"/>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None/>
              </a:pPr>
              <a:r>
                <a:rPr lang="en-US" sz="1700">
                  <a:solidFill>
                    <a:schemeClr val="lt1"/>
                  </a:solidFill>
                  <a:latin typeface="Calibri"/>
                  <a:ea typeface="Calibri"/>
                  <a:cs typeface="Calibri"/>
                  <a:sym typeface="Calibri"/>
                </a:rPr>
                <a:t>Release</a:t>
              </a:r>
              <a:endParaRPr sz="1700">
                <a:solidFill>
                  <a:schemeClr val="lt1"/>
                </a:solidFill>
                <a:latin typeface="Calibri"/>
                <a:ea typeface="Calibri"/>
                <a:cs typeface="Calibri"/>
                <a:sym typeface="Calibri"/>
              </a:endParaRPr>
            </a:p>
          </p:txBody>
        </p:sp>
      </p:grpSp>
      <p:sp>
        <p:nvSpPr>
          <p:cNvPr id="210" name="Google Shape;210;p16"/>
          <p:cNvSpPr txBox="1"/>
          <p:nvPr/>
        </p:nvSpPr>
        <p:spPr>
          <a:xfrm>
            <a:off x="3438526" y="2990502"/>
            <a:ext cx="2085974"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800">
                <a:solidFill>
                  <a:schemeClr val="dk1"/>
                </a:solidFill>
                <a:latin typeface="Calibri"/>
                <a:ea typeface="Calibri"/>
                <a:cs typeface="Calibri"/>
                <a:sym typeface="Calibri"/>
              </a:rPr>
              <a:t>What do we need to do differently?</a:t>
            </a:r>
            <a:endParaRPr b="1" i="1" sz="2800">
              <a:solidFill>
                <a:schemeClr val="dk1"/>
              </a:solidFill>
              <a:latin typeface="Calibri"/>
              <a:ea typeface="Calibri"/>
              <a:cs typeface="Calibri"/>
              <a:sym typeface="Calibri"/>
            </a:endParaRPr>
          </a:p>
        </p:txBody>
      </p:sp>
      <p:sp>
        <p:nvSpPr>
          <p:cNvPr id="211" name="Google Shape;211;p16"/>
          <p:cNvSpPr/>
          <p:nvPr/>
        </p:nvSpPr>
        <p:spPr>
          <a:xfrm>
            <a:off x="5697047" y="2112475"/>
            <a:ext cx="1638301" cy="1068875"/>
          </a:xfrm>
          <a:prstGeom prst="irregularSeal1">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Finding</a:t>
            </a:r>
            <a:endParaRPr sz="1800">
              <a:solidFill>
                <a:schemeClr val="lt1"/>
              </a:solidFill>
              <a:latin typeface="Calibri"/>
              <a:ea typeface="Calibri"/>
              <a:cs typeface="Calibri"/>
              <a:sym typeface="Calibri"/>
            </a:endParaRPr>
          </a:p>
        </p:txBody>
      </p:sp>
      <p:sp>
        <p:nvSpPr>
          <p:cNvPr id="212" name="Google Shape;212;p16"/>
          <p:cNvSpPr/>
          <p:nvPr/>
        </p:nvSpPr>
        <p:spPr>
          <a:xfrm>
            <a:off x="2446828" y="4293700"/>
            <a:ext cx="1638301" cy="1068875"/>
          </a:xfrm>
          <a:prstGeom prst="irregularSeal1">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Finding</a:t>
            </a:r>
            <a:endParaRPr sz="1800">
              <a:solidFill>
                <a:schemeClr val="lt1"/>
              </a:solidFill>
              <a:latin typeface="Calibri"/>
              <a:ea typeface="Calibri"/>
              <a:cs typeface="Calibri"/>
              <a:sym typeface="Calibri"/>
            </a:endParaRPr>
          </a:p>
        </p:txBody>
      </p:sp>
      <p:sp>
        <p:nvSpPr>
          <p:cNvPr id="213" name="Google Shape;213;p16"/>
          <p:cNvSpPr/>
          <p:nvPr/>
        </p:nvSpPr>
        <p:spPr>
          <a:xfrm>
            <a:off x="5666278" y="4014297"/>
            <a:ext cx="1638301" cy="1068875"/>
          </a:xfrm>
          <a:prstGeom prst="irregularSeal1">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Finding</a:t>
            </a:r>
            <a:endParaRPr sz="1800">
              <a:solidFill>
                <a:schemeClr val="lt1"/>
              </a:solidFill>
              <a:latin typeface="Calibri"/>
              <a:ea typeface="Calibri"/>
              <a:cs typeface="Calibri"/>
              <a:sym typeface="Calibri"/>
            </a:endParaRPr>
          </a:p>
        </p:txBody>
      </p:sp>
      <p:sp>
        <p:nvSpPr>
          <p:cNvPr id="214" name="Google Shape;214;p16"/>
          <p:cNvSpPr/>
          <p:nvPr/>
        </p:nvSpPr>
        <p:spPr>
          <a:xfrm>
            <a:off x="2818303" y="4503308"/>
            <a:ext cx="419100" cy="390525"/>
          </a:xfrm>
          <a:prstGeom prst="triangle">
            <a:avLst>
              <a:gd fmla="val 50000"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6"/>
          <p:cNvSpPr/>
          <p:nvPr/>
        </p:nvSpPr>
        <p:spPr>
          <a:xfrm>
            <a:off x="5854759" y="4437612"/>
            <a:ext cx="419100" cy="390525"/>
          </a:xfrm>
          <a:prstGeom prst="triangle">
            <a:avLst>
              <a:gd fmla="val 50000"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6064309" y="2693494"/>
            <a:ext cx="419100" cy="390525"/>
          </a:xfrm>
          <a:prstGeom prst="triangle">
            <a:avLst>
              <a:gd fmla="val 50000"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4481513" y="1535724"/>
            <a:ext cx="419100" cy="390525"/>
          </a:xfrm>
          <a:prstGeom prst="triangle">
            <a:avLst>
              <a:gd fmla="val 50000" name="adj"/>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999152" y="2237747"/>
            <a:ext cx="1638301" cy="1068875"/>
          </a:xfrm>
          <a:prstGeom prst="irregularSeal1">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Finding</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xit" presetID="10" presetSubtype="0">
                                  <p:stCondLst>
                                    <p:cond delay="0"/>
                                  </p:stCondLst>
                                  <p:childTnLst>
                                    <p:animEffect filter="fade" transition="out">
                                      <p:cBhvr>
                                        <p:cTn dur="500"/>
                                        <p:tgtEl>
                                          <p:spTgt spid="211"/>
                                        </p:tgtEl>
                                      </p:cBhvr>
                                    </p:animEffect>
                                    <p:set>
                                      <p:cBhvr>
                                        <p:cTn dur="1" fill="hold">
                                          <p:stCondLst>
                                            <p:cond delay="500"/>
                                          </p:stCondLst>
                                        </p:cTn>
                                        <p:tgtEl>
                                          <p:spTgt spid="21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3"/>
                                        </p:tgtEl>
                                      </p:cBhvr>
                                    </p:animEffect>
                                    <p:set>
                                      <p:cBhvr>
                                        <p:cTn dur="1" fill="hold">
                                          <p:stCondLst>
                                            <p:cond delay="500"/>
                                          </p:stCondLst>
                                        </p:cTn>
                                        <p:tgtEl>
                                          <p:spTgt spid="2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2"/>
                                        </p:tgtEl>
                                      </p:cBhvr>
                                    </p:animEffect>
                                    <p:set>
                                      <p:cBhvr>
                                        <p:cTn dur="1" fill="hold">
                                          <p:stCondLst>
                                            <p:cond delay="500"/>
                                          </p:stCondLst>
                                        </p:cTn>
                                        <p:tgtEl>
                                          <p:spTgt spid="2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8"/>
                                        </p:tgtEl>
                                      </p:cBhvr>
                                    </p:animEffect>
                                    <p:set>
                                      <p:cBhvr>
                                        <p:cTn dur="1" fill="hold">
                                          <p:stCondLst>
                                            <p:cond delay="500"/>
                                          </p:stCondLst>
                                        </p:cTn>
                                        <p:tgtEl>
                                          <p:spTgt spid="21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17"/>
          <p:cNvSpPr txBox="1"/>
          <p:nvPr>
            <p:ph type="title"/>
          </p:nvPr>
        </p:nvSpPr>
        <p:spPr>
          <a:xfrm>
            <a:off x="838200" y="365126"/>
            <a:ext cx="8739554" cy="1170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75B5"/>
              </a:buClr>
              <a:buSzPts val="4000"/>
              <a:buFont typeface="Calibri"/>
              <a:buNone/>
            </a:pPr>
            <a:r>
              <a:rPr b="0" i="0" lang="en-US" sz="4000" u="none" cap="none" strike="noStrike">
                <a:solidFill>
                  <a:srgbClr val="2E75B5"/>
                </a:solidFill>
                <a:latin typeface="Calibri"/>
                <a:ea typeface="Calibri"/>
                <a:cs typeface="Calibri"/>
                <a:sym typeface="Calibri"/>
              </a:rPr>
              <a:t>How to plan/roll out secure development</a:t>
            </a:r>
            <a:endParaRPr/>
          </a:p>
        </p:txBody>
      </p:sp>
      <p:sp>
        <p:nvSpPr>
          <p:cNvPr id="225" name="Google Shape;225;p17"/>
          <p:cNvSpPr txBox="1"/>
          <p:nvPr>
            <p:ph idx="1" type="body"/>
          </p:nvPr>
        </p:nvSpPr>
        <p:spPr>
          <a:xfrm>
            <a:off x="838200" y="1676401"/>
            <a:ext cx="6477000" cy="733167"/>
          </a:xfrm>
          <a:prstGeom prst="rect">
            <a:avLst/>
          </a:prstGeom>
          <a:noFill/>
          <a:ln>
            <a:noFill/>
          </a:ln>
        </p:spPr>
        <p:txBody>
          <a:bodyPr anchorCtr="0" anchor="t" bIns="45700" lIns="91425" spcFirstLastPara="1" rIns="91425" wrap="square" tIns="45700">
            <a:noAutofit/>
          </a:bodyPr>
          <a:lstStyle/>
          <a:p>
            <a:pPr indent="0" lvl="1" marL="457200" marR="0" rtl="0" algn="l">
              <a:lnSpc>
                <a:spcPct val="9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226" name="Google Shape;226;p17"/>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227" name="Google Shape;227;p17"/>
          <p:cNvPicPr preferRelativeResize="0"/>
          <p:nvPr/>
        </p:nvPicPr>
        <p:blipFill rotWithShape="1">
          <a:blip r:embed="rId3">
            <a:alphaModFix/>
          </a:blip>
          <a:srcRect b="0" l="0" r="0" t="0"/>
          <a:stretch/>
        </p:blipFill>
        <p:spPr>
          <a:xfrm>
            <a:off x="7507895" y="1672245"/>
            <a:ext cx="4684105" cy="4684105"/>
          </a:xfrm>
          <a:prstGeom prst="rect">
            <a:avLst/>
          </a:prstGeom>
          <a:noFill/>
          <a:ln>
            <a:noFill/>
          </a:ln>
        </p:spPr>
      </p:pic>
      <p:sp>
        <p:nvSpPr>
          <p:cNvPr id="228" name="Google Shape;228;p17"/>
          <p:cNvSpPr txBox="1"/>
          <p:nvPr/>
        </p:nvSpPr>
        <p:spPr>
          <a:xfrm>
            <a:off x="939114" y="1263448"/>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Knowledge you need</a:t>
            </a:r>
            <a:endParaRPr sz="2800">
              <a:solidFill>
                <a:schemeClr val="lt1"/>
              </a:solidFill>
              <a:latin typeface="Calibri"/>
              <a:ea typeface="Calibri"/>
              <a:cs typeface="Calibri"/>
              <a:sym typeface="Calibri"/>
            </a:endParaRPr>
          </a:p>
        </p:txBody>
      </p:sp>
      <p:sp>
        <p:nvSpPr>
          <p:cNvPr id="229" name="Google Shape;229;p17"/>
          <p:cNvSpPr/>
          <p:nvPr/>
        </p:nvSpPr>
        <p:spPr>
          <a:xfrm>
            <a:off x="5272155" y="1245349"/>
            <a:ext cx="2235740" cy="68822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Development process &amp; toolchain</a:t>
            </a:r>
            <a:endParaRPr sz="1800">
              <a:solidFill>
                <a:schemeClr val="lt1"/>
              </a:solidFill>
              <a:latin typeface="Calibri"/>
              <a:ea typeface="Calibri"/>
              <a:cs typeface="Calibri"/>
              <a:sym typeface="Calibri"/>
            </a:endParaRPr>
          </a:p>
        </p:txBody>
      </p:sp>
      <p:sp>
        <p:nvSpPr>
          <p:cNvPr id="230" name="Google Shape;230;p17"/>
          <p:cNvSpPr/>
          <p:nvPr/>
        </p:nvSpPr>
        <p:spPr>
          <a:xfrm>
            <a:off x="5272155" y="2179261"/>
            <a:ext cx="2235740" cy="68822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Organization culture</a:t>
            </a:r>
            <a:endParaRPr sz="1800">
              <a:solidFill>
                <a:schemeClr val="lt1"/>
              </a:solidFill>
              <a:latin typeface="Calibri"/>
              <a:ea typeface="Calibri"/>
              <a:cs typeface="Calibri"/>
              <a:sym typeface="Calibri"/>
            </a:endParaRPr>
          </a:p>
        </p:txBody>
      </p:sp>
      <p:sp>
        <p:nvSpPr>
          <p:cNvPr id="231" name="Google Shape;231;p17"/>
          <p:cNvSpPr/>
          <p:nvPr/>
        </p:nvSpPr>
        <p:spPr>
          <a:xfrm>
            <a:off x="5286291" y="3062385"/>
            <a:ext cx="2235740" cy="68822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Expertise available</a:t>
            </a:r>
            <a:endParaRPr sz="1800">
              <a:solidFill>
                <a:schemeClr val="lt1"/>
              </a:solidFill>
              <a:latin typeface="Calibri"/>
              <a:ea typeface="Calibri"/>
              <a:cs typeface="Calibri"/>
              <a:sym typeface="Calibri"/>
            </a:endParaRPr>
          </a:p>
        </p:txBody>
      </p:sp>
      <p:sp>
        <p:nvSpPr>
          <p:cNvPr id="232" name="Google Shape;232;p17"/>
          <p:cNvSpPr/>
          <p:nvPr/>
        </p:nvSpPr>
        <p:spPr>
          <a:xfrm>
            <a:off x="5279223" y="3996297"/>
            <a:ext cx="2235740" cy="68822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Champions</a:t>
            </a:r>
            <a:endParaRPr sz="1800">
              <a:solidFill>
                <a:schemeClr val="lt1"/>
              </a:solidFill>
              <a:latin typeface="Calibri"/>
              <a:ea typeface="Calibri"/>
              <a:cs typeface="Calibri"/>
              <a:sym typeface="Calibri"/>
            </a:endParaRPr>
          </a:p>
        </p:txBody>
      </p:sp>
      <p:sp>
        <p:nvSpPr>
          <p:cNvPr id="233" name="Google Shape;233;p17"/>
          <p:cNvSpPr txBox="1"/>
          <p:nvPr/>
        </p:nvSpPr>
        <p:spPr>
          <a:xfrm>
            <a:off x="939114" y="2664310"/>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Scope deployment</a:t>
            </a:r>
            <a:endParaRPr sz="2800">
              <a:solidFill>
                <a:schemeClr val="lt1"/>
              </a:solidFill>
              <a:latin typeface="Calibri"/>
              <a:ea typeface="Calibri"/>
              <a:cs typeface="Calibri"/>
              <a:sym typeface="Calibri"/>
            </a:endParaRPr>
          </a:p>
        </p:txBody>
      </p:sp>
      <p:sp>
        <p:nvSpPr>
          <p:cNvPr id="234" name="Google Shape;234;p17"/>
          <p:cNvSpPr/>
          <p:nvPr/>
        </p:nvSpPr>
        <p:spPr>
          <a:xfrm>
            <a:off x="5272155" y="1245349"/>
            <a:ext cx="2235740" cy="68822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Set of practices</a:t>
            </a:r>
            <a:endParaRPr sz="1800">
              <a:solidFill>
                <a:schemeClr val="lt1"/>
              </a:solidFill>
              <a:latin typeface="Calibri"/>
              <a:ea typeface="Calibri"/>
              <a:cs typeface="Calibri"/>
              <a:sym typeface="Calibri"/>
            </a:endParaRPr>
          </a:p>
        </p:txBody>
      </p:sp>
      <p:sp>
        <p:nvSpPr>
          <p:cNvPr id="235" name="Google Shape;235;p17"/>
          <p:cNvSpPr/>
          <p:nvPr/>
        </p:nvSpPr>
        <p:spPr>
          <a:xfrm>
            <a:off x="5286291" y="2179261"/>
            <a:ext cx="2235740" cy="68822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Set of teams</a:t>
            </a:r>
            <a:endParaRPr sz="1800">
              <a:solidFill>
                <a:schemeClr val="lt1"/>
              </a:solidFill>
              <a:latin typeface="Calibri"/>
              <a:ea typeface="Calibri"/>
              <a:cs typeface="Calibri"/>
              <a:sym typeface="Calibri"/>
            </a:endParaRPr>
          </a:p>
        </p:txBody>
      </p:sp>
      <p:sp>
        <p:nvSpPr>
          <p:cNvPr id="236" name="Google Shape;236;p17"/>
          <p:cNvSpPr/>
          <p:nvPr/>
        </p:nvSpPr>
        <p:spPr>
          <a:xfrm>
            <a:off x="5272155" y="3062385"/>
            <a:ext cx="2235740" cy="68822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Set of projects</a:t>
            </a:r>
            <a:endParaRPr sz="1800">
              <a:solidFill>
                <a:schemeClr val="lt1"/>
              </a:solidFill>
              <a:latin typeface="Calibri"/>
              <a:ea typeface="Calibri"/>
              <a:cs typeface="Calibri"/>
              <a:sym typeface="Calibri"/>
            </a:endParaRPr>
          </a:p>
        </p:txBody>
      </p:sp>
      <p:sp>
        <p:nvSpPr>
          <p:cNvPr id="237" name="Google Shape;237;p17"/>
          <p:cNvSpPr txBox="1"/>
          <p:nvPr/>
        </p:nvSpPr>
        <p:spPr>
          <a:xfrm>
            <a:off x="939113" y="4050158"/>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Skills</a:t>
            </a:r>
            <a:endParaRPr sz="2800">
              <a:solidFill>
                <a:schemeClr val="lt1"/>
              </a:solidFill>
              <a:latin typeface="Calibri"/>
              <a:ea typeface="Calibri"/>
              <a:cs typeface="Calibri"/>
              <a:sym typeface="Calibri"/>
            </a:endParaRPr>
          </a:p>
        </p:txBody>
      </p:sp>
      <p:sp>
        <p:nvSpPr>
          <p:cNvPr id="238" name="Google Shape;238;p17"/>
          <p:cNvSpPr/>
          <p:nvPr/>
        </p:nvSpPr>
        <p:spPr>
          <a:xfrm>
            <a:off x="5286291" y="1256088"/>
            <a:ext cx="2235740" cy="68822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Skills Needed</a:t>
            </a:r>
            <a:endParaRPr sz="1800">
              <a:solidFill>
                <a:schemeClr val="lt1"/>
              </a:solidFill>
              <a:latin typeface="Calibri"/>
              <a:ea typeface="Calibri"/>
              <a:cs typeface="Calibri"/>
              <a:sym typeface="Calibri"/>
            </a:endParaRPr>
          </a:p>
        </p:txBody>
      </p:sp>
      <p:sp>
        <p:nvSpPr>
          <p:cNvPr id="239" name="Google Shape;239;p17"/>
          <p:cNvSpPr/>
          <p:nvPr/>
        </p:nvSpPr>
        <p:spPr>
          <a:xfrm>
            <a:off x="5279223" y="2188298"/>
            <a:ext cx="2235740" cy="68822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Training</a:t>
            </a:r>
            <a:endParaRPr sz="1800">
              <a:solidFill>
                <a:schemeClr val="lt1"/>
              </a:solidFill>
              <a:latin typeface="Calibri"/>
              <a:ea typeface="Calibri"/>
              <a:cs typeface="Calibri"/>
              <a:sym typeface="Calibri"/>
            </a:endParaRPr>
          </a:p>
        </p:txBody>
      </p:sp>
      <p:sp>
        <p:nvSpPr>
          <p:cNvPr id="240" name="Google Shape;240;p17"/>
          <p:cNvSpPr/>
          <p:nvPr/>
        </p:nvSpPr>
        <p:spPr>
          <a:xfrm>
            <a:off x="5272155" y="3053348"/>
            <a:ext cx="2235740" cy="68822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Mentoring</a:t>
            </a:r>
            <a:endParaRPr sz="1800">
              <a:solidFill>
                <a:schemeClr val="lt1"/>
              </a:solidFill>
              <a:latin typeface="Calibri"/>
              <a:ea typeface="Calibri"/>
              <a:cs typeface="Calibri"/>
              <a:sym typeface="Calibri"/>
            </a:endParaRPr>
          </a:p>
        </p:txBody>
      </p:sp>
      <p:sp>
        <p:nvSpPr>
          <p:cNvPr id="241" name="Google Shape;241;p17"/>
          <p:cNvSpPr/>
          <p:nvPr/>
        </p:nvSpPr>
        <p:spPr>
          <a:xfrm>
            <a:off x="5272154" y="4930209"/>
            <a:ext cx="2235740" cy="688226"/>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Past Escapes</a:t>
            </a:r>
            <a:endParaRPr sz="1800">
              <a:solidFill>
                <a:schemeClr val="lt1"/>
              </a:solidFill>
              <a:latin typeface="Calibri"/>
              <a:ea typeface="Calibri"/>
              <a:cs typeface="Calibri"/>
              <a:sym typeface="Calibri"/>
            </a:endParaRPr>
          </a:p>
        </p:txBody>
      </p:sp>
      <p:sp>
        <p:nvSpPr>
          <p:cNvPr id="242" name="Google Shape;242;p17"/>
          <p:cNvSpPr txBox="1"/>
          <p:nvPr/>
        </p:nvSpPr>
        <p:spPr>
          <a:xfrm>
            <a:off x="511148" y="5901920"/>
            <a:ext cx="442576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Go to SAFECode.org for fabulous free training</a:t>
            </a:r>
            <a:endParaRPr i="1"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xit" presetID="10" presetSubtype="0">
                                  <p:stCondLst>
                                    <p:cond delay="0"/>
                                  </p:stCondLst>
                                  <p:childTnLst>
                                    <p:animEffect filter="fade" transition="out">
                                      <p:cBhvr>
                                        <p:cTn dur="500"/>
                                        <p:tgtEl>
                                          <p:spTgt spid="228"/>
                                        </p:tgtEl>
                                      </p:cBhvr>
                                    </p:animEffect>
                                    <p:set>
                                      <p:cBhvr>
                                        <p:cTn dur="1" fill="hold">
                                          <p:stCondLst>
                                            <p:cond delay="500"/>
                                          </p:stCondLst>
                                        </p:cTn>
                                        <p:tgtEl>
                                          <p:spTgt spid="22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29"/>
                                        </p:tgtEl>
                                      </p:cBhvr>
                                    </p:animEffect>
                                    <p:set>
                                      <p:cBhvr>
                                        <p:cTn dur="1" fill="hold">
                                          <p:stCondLst>
                                            <p:cond delay="500"/>
                                          </p:stCondLst>
                                        </p:cTn>
                                        <p:tgtEl>
                                          <p:spTgt spid="2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0"/>
                                        </p:tgtEl>
                                      </p:cBhvr>
                                    </p:animEffect>
                                    <p:set>
                                      <p:cBhvr>
                                        <p:cTn dur="1" fill="hold">
                                          <p:stCondLst>
                                            <p:cond delay="500"/>
                                          </p:stCondLst>
                                        </p:cTn>
                                        <p:tgtEl>
                                          <p:spTgt spid="2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1"/>
                                        </p:tgtEl>
                                      </p:cBhvr>
                                    </p:animEffect>
                                    <p:set>
                                      <p:cBhvr>
                                        <p:cTn dur="1" fill="hold">
                                          <p:stCondLst>
                                            <p:cond delay="500"/>
                                          </p:stCondLst>
                                        </p:cTn>
                                        <p:tgtEl>
                                          <p:spTgt spid="23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2"/>
                                        </p:tgtEl>
                                      </p:cBhvr>
                                    </p:animEffect>
                                    <p:set>
                                      <p:cBhvr>
                                        <p:cTn dur="1" fill="hold">
                                          <p:stCondLst>
                                            <p:cond delay="500"/>
                                          </p:stCondLst>
                                        </p:cTn>
                                        <p:tgtEl>
                                          <p:spTgt spid="2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1"/>
                                        </p:tgtEl>
                                      </p:cBhvr>
                                    </p:animEffect>
                                    <p:set>
                                      <p:cBhvr>
                                        <p:cTn dur="1" fill="hold">
                                          <p:stCondLst>
                                            <p:cond delay="500"/>
                                          </p:stCondLst>
                                        </p:cTn>
                                        <p:tgtEl>
                                          <p:spTgt spid="24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xit" presetID="10" presetSubtype="0">
                                  <p:stCondLst>
                                    <p:cond delay="0"/>
                                  </p:stCondLst>
                                  <p:childTnLst>
                                    <p:animEffect filter="fade" transition="out">
                                      <p:cBhvr>
                                        <p:cTn dur="500"/>
                                        <p:tgtEl>
                                          <p:spTgt spid="234"/>
                                        </p:tgtEl>
                                      </p:cBhvr>
                                    </p:animEffect>
                                    <p:set>
                                      <p:cBhvr>
                                        <p:cTn dur="1" fill="hold">
                                          <p:stCondLst>
                                            <p:cond delay="500"/>
                                          </p:stCondLst>
                                        </p:cTn>
                                        <p:tgtEl>
                                          <p:spTgt spid="23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5"/>
                                        </p:tgtEl>
                                      </p:cBhvr>
                                    </p:animEffect>
                                    <p:set>
                                      <p:cBhvr>
                                        <p:cTn dur="1" fill="hold">
                                          <p:stCondLst>
                                            <p:cond delay="500"/>
                                          </p:stCondLst>
                                        </p:cTn>
                                        <p:tgtEl>
                                          <p:spTgt spid="23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6"/>
                                        </p:tgtEl>
                                      </p:cBhvr>
                                    </p:animEffect>
                                    <p:set>
                                      <p:cBhvr>
                                        <p:cTn dur="1" fill="hold">
                                          <p:stCondLst>
                                            <p:cond delay="500"/>
                                          </p:stCondLst>
                                        </p:cTn>
                                        <p:tgtEl>
                                          <p:spTgt spid="2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3"/>
                                        </p:tgtEl>
                                      </p:cBhvr>
                                    </p:animEffect>
                                    <p:set>
                                      <p:cBhvr>
                                        <p:cTn dur="1" fill="hold">
                                          <p:stCondLst>
                                            <p:cond delay="500"/>
                                          </p:stCondLst>
                                        </p:cTn>
                                        <p:tgtEl>
                                          <p:spTgt spid="23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xit" presetID="10" presetSubtype="0">
                                  <p:stCondLst>
                                    <p:cond delay="0"/>
                                  </p:stCondLst>
                                  <p:childTnLst>
                                    <p:animEffect filter="fade" transition="out">
                                      <p:cBhvr>
                                        <p:cTn dur="500"/>
                                        <p:tgtEl>
                                          <p:spTgt spid="238"/>
                                        </p:tgtEl>
                                      </p:cBhvr>
                                    </p:animEffect>
                                    <p:set>
                                      <p:cBhvr>
                                        <p:cTn dur="1" fill="hold">
                                          <p:stCondLst>
                                            <p:cond delay="500"/>
                                          </p:stCondLst>
                                        </p:cTn>
                                        <p:tgtEl>
                                          <p:spTgt spid="2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39"/>
                                        </p:tgtEl>
                                      </p:cBhvr>
                                    </p:animEffect>
                                    <p:set>
                                      <p:cBhvr>
                                        <p:cTn dur="1" fill="hold">
                                          <p:stCondLst>
                                            <p:cond delay="500"/>
                                          </p:stCondLst>
                                        </p:cTn>
                                        <p:tgtEl>
                                          <p:spTgt spid="2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0"/>
                                        </p:tgtEl>
                                      </p:cBhvr>
                                    </p:animEffect>
                                    <p:set>
                                      <p:cBhvr>
                                        <p:cTn dur="1" fill="hold">
                                          <p:stCondLst>
                                            <p:cond delay="500"/>
                                          </p:stCondLst>
                                        </p:cTn>
                                        <p:tgtEl>
                                          <p:spTgt spid="2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18"/>
          <p:cNvSpPr txBox="1"/>
          <p:nvPr>
            <p:ph type="title"/>
          </p:nvPr>
        </p:nvSpPr>
        <p:spPr>
          <a:xfrm>
            <a:off x="838200" y="365126"/>
            <a:ext cx="8739554" cy="1170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75B5"/>
              </a:buClr>
              <a:buSzPts val="4000"/>
              <a:buFont typeface="Calibri"/>
              <a:buNone/>
            </a:pPr>
            <a:r>
              <a:rPr b="0" i="0" lang="en-US" sz="4000" u="none" cap="none" strike="noStrike">
                <a:solidFill>
                  <a:srgbClr val="2E75B5"/>
                </a:solidFill>
                <a:latin typeface="Calibri"/>
                <a:ea typeface="Calibri"/>
                <a:cs typeface="Calibri"/>
                <a:sym typeface="Calibri"/>
              </a:rPr>
              <a:t>Summary</a:t>
            </a:r>
            <a:endParaRPr b="0" i="0" sz="4000" u="none" cap="none" strike="noStrike">
              <a:solidFill>
                <a:srgbClr val="2E75B5"/>
              </a:solidFill>
              <a:latin typeface="Calibri"/>
              <a:ea typeface="Calibri"/>
              <a:cs typeface="Calibri"/>
              <a:sym typeface="Calibri"/>
            </a:endParaRPr>
          </a:p>
        </p:txBody>
      </p:sp>
      <p:sp>
        <p:nvSpPr>
          <p:cNvPr id="249" name="Google Shape;249;p18"/>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250" name="Google Shape;250;p18"/>
          <p:cNvPicPr preferRelativeResize="0"/>
          <p:nvPr/>
        </p:nvPicPr>
        <p:blipFill rotWithShape="1">
          <a:blip r:embed="rId3">
            <a:alphaModFix/>
          </a:blip>
          <a:srcRect b="0" l="0" r="0" t="0"/>
          <a:stretch/>
        </p:blipFill>
        <p:spPr>
          <a:xfrm>
            <a:off x="7507895" y="1672245"/>
            <a:ext cx="4684105" cy="4684105"/>
          </a:xfrm>
          <a:prstGeom prst="rect">
            <a:avLst/>
          </a:prstGeom>
          <a:noFill/>
          <a:ln>
            <a:noFill/>
          </a:ln>
        </p:spPr>
      </p:pic>
      <p:sp>
        <p:nvSpPr>
          <p:cNvPr id="251" name="Google Shape;251;p18"/>
          <p:cNvSpPr txBox="1"/>
          <p:nvPr>
            <p:ph idx="1" type="body"/>
          </p:nvPr>
        </p:nvSpPr>
        <p:spPr>
          <a:xfrm>
            <a:off x="1653746" y="1433385"/>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Transform Culture</a:t>
            </a:r>
            <a:endParaRPr b="0" i="0" sz="2800" u="none" cap="none" strike="noStrike">
              <a:solidFill>
                <a:schemeClr val="lt1"/>
              </a:solidFill>
              <a:latin typeface="Calibri"/>
              <a:ea typeface="Calibri"/>
              <a:cs typeface="Calibri"/>
              <a:sym typeface="Calibri"/>
            </a:endParaRPr>
          </a:p>
        </p:txBody>
      </p:sp>
      <p:sp>
        <p:nvSpPr>
          <p:cNvPr id="252" name="Google Shape;252;p18"/>
          <p:cNvSpPr txBox="1"/>
          <p:nvPr/>
        </p:nvSpPr>
        <p:spPr>
          <a:xfrm>
            <a:off x="1653746" y="2776183"/>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Seamlessly Integrate</a:t>
            </a:r>
            <a:endParaRPr sz="2800">
              <a:solidFill>
                <a:schemeClr val="lt1"/>
              </a:solidFill>
              <a:latin typeface="Calibri"/>
              <a:ea typeface="Calibri"/>
              <a:cs typeface="Calibri"/>
              <a:sym typeface="Calibri"/>
            </a:endParaRPr>
          </a:p>
        </p:txBody>
      </p:sp>
      <p:sp>
        <p:nvSpPr>
          <p:cNvPr id="253" name="Google Shape;253;p18"/>
          <p:cNvSpPr txBox="1"/>
          <p:nvPr/>
        </p:nvSpPr>
        <p:spPr>
          <a:xfrm>
            <a:off x="1653745" y="4230095"/>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Grow &amp; Evolve</a:t>
            </a:r>
            <a:endParaRPr sz="2800">
              <a:solidFill>
                <a:schemeClr val="lt1"/>
              </a:solidFill>
              <a:latin typeface="Calibri"/>
              <a:ea typeface="Calibri"/>
              <a:cs typeface="Calibri"/>
              <a:sym typeface="Calibri"/>
            </a:endParaRPr>
          </a:p>
        </p:txBody>
      </p:sp>
      <p:sp>
        <p:nvSpPr>
          <p:cNvPr id="254" name="Google Shape;254;p18"/>
          <p:cNvSpPr/>
          <p:nvPr/>
        </p:nvSpPr>
        <p:spPr>
          <a:xfrm>
            <a:off x="1090808" y="2603983"/>
            <a:ext cx="5610225"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cap="none">
                <a:solidFill>
                  <a:srgbClr val="F7CAAC"/>
                </a:solidFill>
                <a:latin typeface="Calibri"/>
                <a:ea typeface="Calibri"/>
                <a:cs typeface="Calibri"/>
                <a:sym typeface="Calibri"/>
              </a:rPr>
              <a:t>Questions?</a:t>
            </a:r>
            <a:endParaRPr b="1" sz="8000" cap="none">
              <a:solidFill>
                <a:srgbClr val="F7CAAC"/>
              </a:solidFill>
              <a:latin typeface="Calibri"/>
              <a:ea typeface="Calibri"/>
              <a:cs typeface="Calibri"/>
              <a:sym typeface="Calibri"/>
            </a:endParaRPr>
          </a:p>
        </p:txBody>
      </p:sp>
      <p:sp>
        <p:nvSpPr>
          <p:cNvPr id="255" name="Google Shape;255;p18"/>
          <p:cNvSpPr txBox="1"/>
          <p:nvPr/>
        </p:nvSpPr>
        <p:spPr>
          <a:xfrm>
            <a:off x="1550373" y="5698093"/>
            <a:ext cx="480445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400">
                <a:solidFill>
                  <a:schemeClr val="dk1"/>
                </a:solidFill>
                <a:latin typeface="Calibri"/>
                <a:ea typeface="Calibri"/>
                <a:cs typeface="Calibri"/>
                <a:sym typeface="Calibri"/>
              </a:rPr>
              <a:t>Join the conversation!  SAFECode.org</a:t>
            </a:r>
            <a:endParaRPr i="1"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2"/>
                                        </p:tgtEl>
                                      </p:cBhvr>
                                    </p:animEffect>
                                    <p:set>
                                      <p:cBhvr>
                                        <p:cTn dur="1" fill="hold">
                                          <p:stCondLst>
                                            <p:cond delay="500"/>
                                          </p:stCondLst>
                                        </p:cTn>
                                        <p:tgtEl>
                                          <p:spTgt spid="25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53"/>
                                        </p:tgtEl>
                                      </p:cBhvr>
                                    </p:animEffect>
                                    <p:set>
                                      <p:cBhvr>
                                        <p:cTn dur="1" fill="hold">
                                          <p:stCondLst>
                                            <p:cond delay="500"/>
                                          </p:stCondLst>
                                        </p:cTn>
                                        <p:tgtEl>
                                          <p:spTgt spid="2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sp>
        <p:nvSpPr>
          <p:cNvPr id="53" name="Google Shape;53;p8"/>
          <p:cNvSpPr txBox="1"/>
          <p:nvPr>
            <p:ph type="title"/>
          </p:nvPr>
        </p:nvSpPr>
        <p:spPr>
          <a:xfrm>
            <a:off x="970845" y="455792"/>
            <a:ext cx="8739554" cy="1170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75B5"/>
              </a:buClr>
              <a:buSzPts val="4000"/>
              <a:buFont typeface="Calibri"/>
              <a:buNone/>
            </a:pPr>
            <a:r>
              <a:rPr b="0" i="0" lang="en-US" sz="4000" u="none" cap="none" strike="noStrike">
                <a:solidFill>
                  <a:srgbClr val="2E75B5"/>
                </a:solidFill>
                <a:latin typeface="Calibri"/>
                <a:ea typeface="Calibri"/>
                <a:cs typeface="Calibri"/>
                <a:sym typeface="Calibri"/>
              </a:rPr>
              <a:t>About SAFECode </a:t>
            </a:r>
            <a:endParaRPr/>
          </a:p>
        </p:txBody>
      </p:sp>
      <p:sp>
        <p:nvSpPr>
          <p:cNvPr id="54" name="Google Shape;54;p8"/>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55" name="Google Shape;55;p8"/>
          <p:cNvSpPr/>
          <p:nvPr/>
        </p:nvSpPr>
        <p:spPr>
          <a:xfrm>
            <a:off x="970845" y="1310381"/>
            <a:ext cx="6479822"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The Software Assurance Forum for Excellence in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Code (SAFECode) is a global, industry‐led effort to identify and promote best practices for developing and delivering more secure and reliable software,  hardware and services.</a:t>
            </a:r>
            <a:endParaRPr/>
          </a:p>
        </p:txBody>
      </p:sp>
      <p:pic>
        <p:nvPicPr>
          <p:cNvPr descr="https://safecode.org/wp-content/uploads/2017/12/stevelip.jpg" id="56" name="Google Shape;56;p8"/>
          <p:cNvPicPr preferRelativeResize="0"/>
          <p:nvPr/>
        </p:nvPicPr>
        <p:blipFill rotWithShape="1">
          <a:blip r:embed="rId3">
            <a:alphaModFix/>
          </a:blip>
          <a:srcRect b="0" l="0" r="0" t="0"/>
          <a:stretch/>
        </p:blipFill>
        <p:spPr>
          <a:xfrm>
            <a:off x="8353180" y="1659467"/>
            <a:ext cx="1447531" cy="2026356"/>
          </a:xfrm>
          <a:prstGeom prst="rect">
            <a:avLst/>
          </a:prstGeom>
          <a:noFill/>
          <a:ln>
            <a:noFill/>
          </a:ln>
        </p:spPr>
      </p:pic>
      <p:sp>
        <p:nvSpPr>
          <p:cNvPr id="57" name="Google Shape;57;p8"/>
          <p:cNvSpPr/>
          <p:nvPr/>
        </p:nvSpPr>
        <p:spPr>
          <a:xfrm>
            <a:off x="9923108" y="1776779"/>
            <a:ext cx="188788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STEVE LIPNER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Executive Director</a:t>
            </a:r>
            <a:endParaRPr/>
          </a:p>
        </p:txBody>
      </p:sp>
      <p:pic>
        <p:nvPicPr>
          <p:cNvPr id="58" name="Google Shape;58;p8"/>
          <p:cNvPicPr preferRelativeResize="0"/>
          <p:nvPr/>
        </p:nvPicPr>
        <p:blipFill rotWithShape="1">
          <a:blip r:embed="rId4">
            <a:alphaModFix/>
          </a:blip>
          <a:srcRect b="0" l="0" r="0" t="0"/>
          <a:stretch/>
        </p:blipFill>
        <p:spPr>
          <a:xfrm>
            <a:off x="8161252" y="3718900"/>
            <a:ext cx="3649745" cy="2249984"/>
          </a:xfrm>
          <a:prstGeom prst="rect">
            <a:avLst/>
          </a:prstGeom>
          <a:noFill/>
          <a:ln>
            <a:noFill/>
          </a:ln>
        </p:spPr>
      </p:pic>
      <p:pic>
        <p:nvPicPr>
          <p:cNvPr descr="A screenshot of a cell phone&#10;&#10;Description generated with very high confidence" id="59" name="Google Shape;59;p8"/>
          <p:cNvPicPr preferRelativeResize="0"/>
          <p:nvPr/>
        </p:nvPicPr>
        <p:blipFill rotWithShape="1">
          <a:blip r:embed="rId5">
            <a:alphaModFix/>
          </a:blip>
          <a:srcRect b="0" l="0" r="0" t="0"/>
          <a:stretch/>
        </p:blipFill>
        <p:spPr>
          <a:xfrm>
            <a:off x="923538" y="3168143"/>
            <a:ext cx="6730329" cy="29799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9"/>
          <p:cNvSpPr txBox="1"/>
          <p:nvPr>
            <p:ph type="title"/>
          </p:nvPr>
        </p:nvSpPr>
        <p:spPr>
          <a:xfrm>
            <a:off x="650486" y="427660"/>
            <a:ext cx="8739554" cy="1170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75B5"/>
              </a:buClr>
              <a:buSzPts val="4000"/>
              <a:buFont typeface="Calibri"/>
              <a:buNone/>
            </a:pPr>
            <a:r>
              <a:rPr b="0" i="0" lang="en-US" sz="4000" u="none" cap="none" strike="noStrike">
                <a:solidFill>
                  <a:srgbClr val="2E75B5"/>
                </a:solidFill>
                <a:latin typeface="Calibri"/>
                <a:ea typeface="Calibri"/>
                <a:cs typeface="Calibri"/>
                <a:sym typeface="Calibri"/>
              </a:rPr>
              <a:t>SAFECode Principles</a:t>
            </a:r>
            <a:endParaRPr/>
          </a:p>
        </p:txBody>
      </p:sp>
      <p:sp>
        <p:nvSpPr>
          <p:cNvPr id="66" name="Google Shape;66;p9"/>
          <p:cNvSpPr txBox="1"/>
          <p:nvPr>
            <p:ph idx="1" type="body"/>
          </p:nvPr>
        </p:nvSpPr>
        <p:spPr>
          <a:xfrm>
            <a:off x="702733" y="1507503"/>
            <a:ext cx="4411133" cy="43375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SAFECode members have a shared commitment to the organization’s Principles: </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Work together to advance software security practice </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Share our experience and insights with developer community and with policymakers</a:t>
            </a:r>
            <a:endParaRPr/>
          </a:p>
        </p:txBody>
      </p:sp>
      <p:sp>
        <p:nvSpPr>
          <p:cNvPr id="67" name="Google Shape;67;p9"/>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68" name="Google Shape;68;p9"/>
          <p:cNvPicPr preferRelativeResize="0"/>
          <p:nvPr/>
        </p:nvPicPr>
        <p:blipFill rotWithShape="1">
          <a:blip r:embed="rId3">
            <a:alphaModFix/>
          </a:blip>
          <a:srcRect b="0" l="0" r="0" t="2376"/>
          <a:stretch/>
        </p:blipFill>
        <p:spPr>
          <a:xfrm>
            <a:off x="4991983" y="441545"/>
            <a:ext cx="7171737" cy="54034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0"/>
          <p:cNvSpPr txBox="1"/>
          <p:nvPr>
            <p:ph type="title"/>
          </p:nvPr>
        </p:nvSpPr>
        <p:spPr>
          <a:xfrm>
            <a:off x="838200" y="365126"/>
            <a:ext cx="8739554" cy="1170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75B5"/>
              </a:buClr>
              <a:buSzPts val="4000"/>
              <a:buFont typeface="Calibri"/>
              <a:buNone/>
            </a:pPr>
            <a:r>
              <a:rPr b="0" i="0" lang="en-US" sz="4000" u="none" cap="none" strike="noStrike">
                <a:solidFill>
                  <a:srgbClr val="2E75B5"/>
                </a:solidFill>
                <a:latin typeface="Calibri"/>
                <a:ea typeface="Calibri"/>
                <a:cs typeface="Calibri"/>
                <a:sym typeface="Calibri"/>
              </a:rPr>
              <a:t>Goals of Secure Development Initiative</a:t>
            </a:r>
            <a:endParaRPr b="0" i="0" sz="4000" u="none" cap="none" strike="noStrike">
              <a:solidFill>
                <a:srgbClr val="2E75B5"/>
              </a:solidFill>
              <a:latin typeface="Calibri"/>
              <a:ea typeface="Calibri"/>
              <a:cs typeface="Calibri"/>
              <a:sym typeface="Calibri"/>
            </a:endParaRPr>
          </a:p>
        </p:txBody>
      </p:sp>
      <p:sp>
        <p:nvSpPr>
          <p:cNvPr id="75" name="Google Shape;75;p10"/>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76" name="Google Shape;76;p10"/>
          <p:cNvPicPr preferRelativeResize="0"/>
          <p:nvPr/>
        </p:nvPicPr>
        <p:blipFill rotWithShape="1">
          <a:blip r:embed="rId3">
            <a:alphaModFix/>
          </a:blip>
          <a:srcRect b="0" l="0" r="0" t="0"/>
          <a:stretch/>
        </p:blipFill>
        <p:spPr>
          <a:xfrm>
            <a:off x="7507895" y="1672245"/>
            <a:ext cx="4684105" cy="4684105"/>
          </a:xfrm>
          <a:prstGeom prst="rect">
            <a:avLst/>
          </a:prstGeom>
          <a:noFill/>
          <a:ln>
            <a:noFill/>
          </a:ln>
        </p:spPr>
      </p:pic>
      <p:sp>
        <p:nvSpPr>
          <p:cNvPr id="77" name="Google Shape;77;p10"/>
          <p:cNvSpPr/>
          <p:nvPr/>
        </p:nvSpPr>
        <p:spPr>
          <a:xfrm>
            <a:off x="8316097" y="2438464"/>
            <a:ext cx="2939431" cy="2825513"/>
          </a:xfrm>
          <a:prstGeom prst="ellipse">
            <a:avLst/>
          </a:prstGeom>
          <a:blipFill rotWithShape="1">
            <a:blip r:embed="rId4">
              <a:alphaModFix/>
            </a:blip>
            <a:stretch>
              <a:fillRect b="0" l="0" r="0" t="0"/>
            </a:stretch>
          </a:blip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0"/>
          <p:cNvSpPr txBox="1"/>
          <p:nvPr>
            <p:ph idx="1" type="body"/>
          </p:nvPr>
        </p:nvSpPr>
        <p:spPr>
          <a:xfrm>
            <a:off x="1653746" y="1433385"/>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Transform Culture</a:t>
            </a:r>
            <a:endParaRPr b="0" i="0" sz="2800" u="none" cap="none" strike="noStrike">
              <a:solidFill>
                <a:schemeClr val="lt1"/>
              </a:solidFill>
              <a:latin typeface="Calibri"/>
              <a:ea typeface="Calibri"/>
              <a:cs typeface="Calibri"/>
              <a:sym typeface="Calibri"/>
            </a:endParaRPr>
          </a:p>
        </p:txBody>
      </p:sp>
      <p:sp>
        <p:nvSpPr>
          <p:cNvPr id="79" name="Google Shape;79;p10"/>
          <p:cNvSpPr txBox="1"/>
          <p:nvPr/>
        </p:nvSpPr>
        <p:spPr>
          <a:xfrm>
            <a:off x="1653746" y="2776183"/>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Seamlessly Integrate</a:t>
            </a:r>
            <a:endParaRPr sz="2800">
              <a:solidFill>
                <a:schemeClr val="lt1"/>
              </a:solidFill>
              <a:latin typeface="Calibri"/>
              <a:ea typeface="Calibri"/>
              <a:cs typeface="Calibri"/>
              <a:sym typeface="Calibri"/>
            </a:endParaRPr>
          </a:p>
        </p:txBody>
      </p:sp>
      <p:sp>
        <p:nvSpPr>
          <p:cNvPr id="80" name="Google Shape;80;p10"/>
          <p:cNvSpPr txBox="1"/>
          <p:nvPr/>
        </p:nvSpPr>
        <p:spPr>
          <a:xfrm>
            <a:off x="1653745" y="4230095"/>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Grow &amp; Evolve</a:t>
            </a:r>
            <a:endParaRPr sz="2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1"/>
          <p:cNvSpPr txBox="1"/>
          <p:nvPr>
            <p:ph type="title"/>
          </p:nvPr>
        </p:nvSpPr>
        <p:spPr>
          <a:xfrm>
            <a:off x="838200" y="365126"/>
            <a:ext cx="8739554" cy="1170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75B5"/>
              </a:buClr>
              <a:buSzPts val="4000"/>
              <a:buFont typeface="Calibri"/>
              <a:buNone/>
            </a:pPr>
            <a:r>
              <a:rPr b="0" i="0" lang="en-US" sz="4000" u="none" cap="none" strike="noStrike">
                <a:solidFill>
                  <a:srgbClr val="2E75B5"/>
                </a:solidFill>
                <a:latin typeface="Calibri"/>
                <a:ea typeface="Calibri"/>
                <a:cs typeface="Calibri"/>
                <a:sym typeface="Calibri"/>
              </a:rPr>
              <a:t>Security Development Lifecycle Themes</a:t>
            </a:r>
            <a:endParaRPr b="0" i="0" sz="4000" u="none" cap="none" strike="noStrike">
              <a:solidFill>
                <a:srgbClr val="2E75B5"/>
              </a:solidFill>
              <a:latin typeface="Calibri"/>
              <a:ea typeface="Calibri"/>
              <a:cs typeface="Calibri"/>
              <a:sym typeface="Calibri"/>
            </a:endParaRPr>
          </a:p>
        </p:txBody>
      </p:sp>
      <p:sp>
        <p:nvSpPr>
          <p:cNvPr id="87" name="Google Shape;87;p11"/>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grpSp>
        <p:nvGrpSpPr>
          <p:cNvPr id="88" name="Google Shape;88;p11"/>
          <p:cNvGrpSpPr/>
          <p:nvPr/>
        </p:nvGrpSpPr>
        <p:grpSpPr>
          <a:xfrm>
            <a:off x="842810" y="2341143"/>
            <a:ext cx="10481666" cy="1209423"/>
            <a:chOff x="4610" y="1661522"/>
            <a:chExt cx="10481666" cy="1209423"/>
          </a:xfrm>
        </p:grpSpPr>
        <p:sp>
          <p:nvSpPr>
            <p:cNvPr id="89" name="Google Shape;89;p11"/>
            <p:cNvSpPr/>
            <p:nvPr/>
          </p:nvSpPr>
          <p:spPr>
            <a:xfrm>
              <a:off x="4610" y="1661522"/>
              <a:ext cx="2015705" cy="1209423"/>
            </a:xfrm>
            <a:prstGeom prst="roundRect">
              <a:avLst>
                <a:gd fmla="val 10000" name="adj"/>
              </a:avLst>
            </a:prstGeom>
            <a:solidFill>
              <a:srgbClr val="1B3F6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
            <p:cNvSpPr txBox="1"/>
            <p:nvPr/>
          </p:nvSpPr>
          <p:spPr>
            <a:xfrm>
              <a:off x="40033" y="1696945"/>
              <a:ext cx="1944859" cy="113857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None/>
              </a:pPr>
              <a:r>
                <a:rPr lang="en-US" sz="2200">
                  <a:solidFill>
                    <a:schemeClr val="lt1"/>
                  </a:solidFill>
                  <a:latin typeface="Calibri"/>
                  <a:ea typeface="Calibri"/>
                  <a:cs typeface="Calibri"/>
                  <a:sym typeface="Calibri"/>
                </a:rPr>
                <a:t>Know what you need to protect and protect it</a:t>
              </a:r>
              <a:endParaRPr sz="2200">
                <a:solidFill>
                  <a:schemeClr val="lt1"/>
                </a:solidFill>
                <a:latin typeface="Calibri"/>
                <a:ea typeface="Calibri"/>
                <a:cs typeface="Calibri"/>
                <a:sym typeface="Calibri"/>
              </a:endParaRPr>
            </a:p>
          </p:txBody>
        </p:sp>
        <p:sp>
          <p:nvSpPr>
            <p:cNvPr id="91" name="Google Shape;91;p11"/>
            <p:cNvSpPr/>
            <p:nvPr/>
          </p:nvSpPr>
          <p:spPr>
            <a:xfrm>
              <a:off x="2221885" y="2016286"/>
              <a:ext cx="427329" cy="499894"/>
            </a:xfrm>
            <a:prstGeom prst="rightArrow">
              <a:avLst>
                <a:gd fmla="val 600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1"/>
            <p:cNvSpPr txBox="1"/>
            <p:nvPr/>
          </p:nvSpPr>
          <p:spPr>
            <a:xfrm>
              <a:off x="2221885" y="2116265"/>
              <a:ext cx="299130" cy="29993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2826597" y="1661522"/>
              <a:ext cx="2015705" cy="1209423"/>
            </a:xfrm>
            <a:prstGeom prst="roundRect">
              <a:avLst>
                <a:gd fmla="val 10000" name="adj"/>
              </a:avLst>
            </a:prstGeom>
            <a:solidFill>
              <a:srgbClr val="1B3F6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1"/>
            <p:cNvSpPr txBox="1"/>
            <p:nvPr/>
          </p:nvSpPr>
          <p:spPr>
            <a:xfrm>
              <a:off x="2862020" y="1696945"/>
              <a:ext cx="1944859" cy="113857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None/>
              </a:pPr>
              <a:r>
                <a:rPr lang="en-US" sz="2200">
                  <a:solidFill>
                    <a:schemeClr val="lt1"/>
                  </a:solidFill>
                  <a:latin typeface="Calibri"/>
                  <a:ea typeface="Calibri"/>
                  <a:cs typeface="Calibri"/>
                  <a:sym typeface="Calibri"/>
                </a:rPr>
                <a:t>Use secure code &amp; components</a:t>
              </a:r>
              <a:endParaRPr sz="2200">
                <a:solidFill>
                  <a:schemeClr val="lt1"/>
                </a:solidFill>
                <a:latin typeface="Calibri"/>
                <a:ea typeface="Calibri"/>
                <a:cs typeface="Calibri"/>
                <a:sym typeface="Calibri"/>
              </a:endParaRPr>
            </a:p>
          </p:txBody>
        </p:sp>
        <p:sp>
          <p:nvSpPr>
            <p:cNvPr id="95" name="Google Shape;95;p11"/>
            <p:cNvSpPr/>
            <p:nvPr/>
          </p:nvSpPr>
          <p:spPr>
            <a:xfrm>
              <a:off x="5043872" y="2016286"/>
              <a:ext cx="427329" cy="499894"/>
            </a:xfrm>
            <a:prstGeom prst="rightArrow">
              <a:avLst>
                <a:gd fmla="val 600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1"/>
            <p:cNvSpPr txBox="1"/>
            <p:nvPr/>
          </p:nvSpPr>
          <p:spPr>
            <a:xfrm>
              <a:off x="5043872" y="2116265"/>
              <a:ext cx="299130" cy="29993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1"/>
            <p:cNvSpPr/>
            <p:nvPr/>
          </p:nvSpPr>
          <p:spPr>
            <a:xfrm>
              <a:off x="5648584" y="1661522"/>
              <a:ext cx="2015705" cy="1209423"/>
            </a:xfrm>
            <a:prstGeom prst="roundRect">
              <a:avLst>
                <a:gd fmla="val 10000" name="adj"/>
              </a:avLst>
            </a:prstGeom>
            <a:solidFill>
              <a:srgbClr val="1B3F6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1"/>
            <p:cNvSpPr txBox="1"/>
            <p:nvPr/>
          </p:nvSpPr>
          <p:spPr>
            <a:xfrm>
              <a:off x="5684007" y="1696945"/>
              <a:ext cx="1944859" cy="113857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None/>
              </a:pPr>
              <a:r>
                <a:rPr lang="en-US" sz="2200">
                  <a:solidFill>
                    <a:schemeClr val="lt1"/>
                  </a:solidFill>
                  <a:latin typeface="Calibri"/>
                  <a:ea typeface="Calibri"/>
                  <a:cs typeface="Calibri"/>
                  <a:sym typeface="Calibri"/>
                </a:rPr>
                <a:t>Validate protections</a:t>
              </a:r>
              <a:endParaRPr sz="2200">
                <a:solidFill>
                  <a:schemeClr val="lt1"/>
                </a:solidFill>
                <a:latin typeface="Calibri"/>
                <a:ea typeface="Calibri"/>
                <a:cs typeface="Calibri"/>
                <a:sym typeface="Calibri"/>
              </a:endParaRPr>
            </a:p>
          </p:txBody>
        </p:sp>
        <p:sp>
          <p:nvSpPr>
            <p:cNvPr id="99" name="Google Shape;99;p11"/>
            <p:cNvSpPr/>
            <p:nvPr/>
          </p:nvSpPr>
          <p:spPr>
            <a:xfrm>
              <a:off x="7865860" y="2016286"/>
              <a:ext cx="427329" cy="499894"/>
            </a:xfrm>
            <a:prstGeom prst="rightArrow">
              <a:avLst>
                <a:gd fmla="val 600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1"/>
            <p:cNvSpPr txBox="1"/>
            <p:nvPr/>
          </p:nvSpPr>
          <p:spPr>
            <a:xfrm>
              <a:off x="7865860" y="2116265"/>
              <a:ext cx="299130" cy="29993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1"/>
            <p:cNvSpPr/>
            <p:nvPr/>
          </p:nvSpPr>
          <p:spPr>
            <a:xfrm>
              <a:off x="8470571" y="1661522"/>
              <a:ext cx="2015705" cy="1209423"/>
            </a:xfrm>
            <a:prstGeom prst="roundRect">
              <a:avLst>
                <a:gd fmla="val 10000" name="adj"/>
              </a:avLst>
            </a:prstGeom>
            <a:solidFill>
              <a:srgbClr val="1B3F6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1"/>
            <p:cNvSpPr txBox="1"/>
            <p:nvPr/>
          </p:nvSpPr>
          <p:spPr>
            <a:xfrm>
              <a:off x="8505994" y="1696945"/>
              <a:ext cx="1944859" cy="113857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None/>
              </a:pPr>
              <a:r>
                <a:rPr lang="en-US" sz="2200">
                  <a:solidFill>
                    <a:schemeClr val="lt1"/>
                  </a:solidFill>
                  <a:latin typeface="Calibri"/>
                  <a:ea typeface="Calibri"/>
                  <a:cs typeface="Calibri"/>
                  <a:sym typeface="Calibri"/>
                </a:rPr>
                <a:t>Manage issues</a:t>
              </a:r>
              <a:endParaRPr sz="2200">
                <a:solidFill>
                  <a:schemeClr val="lt1"/>
                </a:solidFill>
                <a:latin typeface="Calibri"/>
                <a:ea typeface="Calibri"/>
                <a:cs typeface="Calibri"/>
                <a:sym typeface="Calibri"/>
              </a:endParaRPr>
            </a:p>
          </p:txBody>
        </p:sp>
      </p:grpSp>
      <p:grpSp>
        <p:nvGrpSpPr>
          <p:cNvPr id="103" name="Google Shape;103;p11"/>
          <p:cNvGrpSpPr/>
          <p:nvPr/>
        </p:nvGrpSpPr>
        <p:grpSpPr>
          <a:xfrm>
            <a:off x="1163990" y="3620530"/>
            <a:ext cx="9596685" cy="1743958"/>
            <a:chOff x="1163990" y="3620530"/>
            <a:chExt cx="9596685" cy="1743958"/>
          </a:xfrm>
        </p:grpSpPr>
        <p:sp>
          <p:nvSpPr>
            <p:cNvPr id="104" name="Google Shape;104;p11"/>
            <p:cNvSpPr/>
            <p:nvPr/>
          </p:nvSpPr>
          <p:spPr>
            <a:xfrm>
              <a:off x="10046043" y="3620530"/>
              <a:ext cx="714632" cy="1591559"/>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1"/>
            <p:cNvSpPr/>
            <p:nvPr/>
          </p:nvSpPr>
          <p:spPr>
            <a:xfrm flipH="1" rot="5400000">
              <a:off x="1070284" y="3714236"/>
              <a:ext cx="1484871" cy="1297459"/>
            </a:xfrm>
            <a:prstGeom prst="rightArrow">
              <a:avLst>
                <a:gd fmla="val 50000" name="adj1"/>
                <a:gd fmla="val 50000" name="adj2"/>
              </a:avLst>
            </a:prstGeom>
            <a:solidFill>
              <a:srgbClr val="1B3F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1"/>
            <p:cNvSpPr/>
            <p:nvPr/>
          </p:nvSpPr>
          <p:spPr>
            <a:xfrm rot="5400000">
              <a:off x="5767437" y="371250"/>
              <a:ext cx="714632" cy="9271844"/>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7" name="Google Shape;107;p11"/>
          <p:cNvSpPr txBox="1"/>
          <p:nvPr/>
        </p:nvSpPr>
        <p:spPr>
          <a:xfrm>
            <a:off x="4743450" y="4822506"/>
            <a:ext cx="292644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400">
                <a:solidFill>
                  <a:schemeClr val="lt1"/>
                </a:solidFill>
                <a:latin typeface="Calibri"/>
                <a:ea typeface="Calibri"/>
                <a:cs typeface="Calibri"/>
                <a:sym typeface="Calibri"/>
              </a:rPr>
              <a:t>Continuously Improve</a:t>
            </a:r>
            <a:endParaRPr i="1" sz="2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2"/>
          <p:cNvSpPr/>
          <p:nvPr/>
        </p:nvSpPr>
        <p:spPr>
          <a:xfrm>
            <a:off x="2419350" y="1866900"/>
            <a:ext cx="466725" cy="3344861"/>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txBox="1"/>
          <p:nvPr>
            <p:ph type="title"/>
          </p:nvPr>
        </p:nvSpPr>
        <p:spPr>
          <a:xfrm>
            <a:off x="838200" y="365126"/>
            <a:ext cx="8739554" cy="1170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75B5"/>
              </a:buClr>
              <a:buSzPts val="3600"/>
              <a:buFont typeface="Calibri"/>
              <a:buNone/>
            </a:pPr>
            <a:r>
              <a:rPr b="1" i="0" lang="en-US" sz="3600" u="none" cap="none" strike="noStrike">
                <a:solidFill>
                  <a:srgbClr val="2E75B5"/>
                </a:solidFill>
                <a:latin typeface="Calibri"/>
                <a:ea typeface="Calibri"/>
                <a:cs typeface="Calibri"/>
                <a:sym typeface="Calibri"/>
              </a:rPr>
              <a:t>Know what you need to protect, and protect it</a:t>
            </a:r>
            <a:endParaRPr b="0" i="0" sz="3600" u="none" cap="none" strike="noStrike">
              <a:solidFill>
                <a:srgbClr val="2E75B5"/>
              </a:solidFill>
              <a:latin typeface="Calibri"/>
              <a:ea typeface="Calibri"/>
              <a:cs typeface="Calibri"/>
              <a:sym typeface="Calibri"/>
            </a:endParaRPr>
          </a:p>
        </p:txBody>
      </p:sp>
      <p:sp>
        <p:nvSpPr>
          <p:cNvPr id="115" name="Google Shape;115;p12"/>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116" name="Google Shape;116;p12"/>
          <p:cNvPicPr preferRelativeResize="0"/>
          <p:nvPr/>
        </p:nvPicPr>
        <p:blipFill rotWithShape="1">
          <a:blip r:embed="rId3">
            <a:alphaModFix/>
          </a:blip>
          <a:srcRect b="0" l="0" r="0" t="0"/>
          <a:stretch/>
        </p:blipFill>
        <p:spPr>
          <a:xfrm>
            <a:off x="7507895" y="1672245"/>
            <a:ext cx="4684105" cy="4684105"/>
          </a:xfrm>
          <a:prstGeom prst="rect">
            <a:avLst/>
          </a:prstGeom>
          <a:noFill/>
          <a:ln>
            <a:noFill/>
          </a:ln>
        </p:spPr>
      </p:pic>
      <p:sp>
        <p:nvSpPr>
          <p:cNvPr id="117" name="Google Shape;117;p12"/>
          <p:cNvSpPr txBox="1"/>
          <p:nvPr/>
        </p:nvSpPr>
        <p:spPr>
          <a:xfrm>
            <a:off x="874498" y="1169705"/>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What assets do you have to protect?</a:t>
            </a:r>
            <a:endParaRPr sz="2800">
              <a:solidFill>
                <a:schemeClr val="lt1"/>
              </a:solidFill>
              <a:latin typeface="Calibri"/>
              <a:ea typeface="Calibri"/>
              <a:cs typeface="Calibri"/>
              <a:sym typeface="Calibri"/>
            </a:endParaRPr>
          </a:p>
        </p:txBody>
      </p:sp>
      <p:sp>
        <p:nvSpPr>
          <p:cNvPr id="118" name="Google Shape;118;p12"/>
          <p:cNvSpPr txBox="1"/>
          <p:nvPr/>
        </p:nvSpPr>
        <p:spPr>
          <a:xfrm>
            <a:off x="874498" y="5211761"/>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How should you protect it?</a:t>
            </a:r>
            <a:endParaRPr sz="2800">
              <a:solidFill>
                <a:schemeClr val="lt1"/>
              </a:solidFill>
              <a:latin typeface="Calibri"/>
              <a:ea typeface="Calibri"/>
              <a:cs typeface="Calibri"/>
              <a:sym typeface="Calibri"/>
            </a:endParaRPr>
          </a:p>
        </p:txBody>
      </p:sp>
      <p:sp>
        <p:nvSpPr>
          <p:cNvPr id="119" name="Google Shape;119;p12"/>
          <p:cNvSpPr txBox="1"/>
          <p:nvPr/>
        </p:nvSpPr>
        <p:spPr>
          <a:xfrm>
            <a:off x="893415" y="2476824"/>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Who/what should have access?</a:t>
            </a:r>
            <a:endParaRPr sz="2800">
              <a:solidFill>
                <a:schemeClr val="lt1"/>
              </a:solidFill>
              <a:latin typeface="Calibri"/>
              <a:ea typeface="Calibri"/>
              <a:cs typeface="Calibri"/>
              <a:sym typeface="Calibri"/>
            </a:endParaRPr>
          </a:p>
        </p:txBody>
      </p:sp>
      <p:sp>
        <p:nvSpPr>
          <p:cNvPr id="120" name="Google Shape;120;p12"/>
          <p:cNvSpPr txBox="1"/>
          <p:nvPr/>
        </p:nvSpPr>
        <p:spPr>
          <a:xfrm>
            <a:off x="893415" y="3815109"/>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Who/what should NOT?</a:t>
            </a:r>
            <a:endParaRPr sz="2800">
              <a:solidFill>
                <a:schemeClr val="lt1"/>
              </a:solidFill>
              <a:latin typeface="Calibri"/>
              <a:ea typeface="Calibri"/>
              <a:cs typeface="Calibri"/>
              <a:sym typeface="Calibri"/>
            </a:endParaRPr>
          </a:p>
        </p:txBody>
      </p:sp>
      <p:sp>
        <p:nvSpPr>
          <p:cNvPr id="121" name="Google Shape;121;p12"/>
          <p:cNvSpPr/>
          <p:nvPr/>
        </p:nvSpPr>
        <p:spPr>
          <a:xfrm>
            <a:off x="1208677" y="3020239"/>
            <a:ext cx="5492466"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chemeClr val="accent1"/>
                </a:solidFill>
                <a:latin typeface="Calibri"/>
                <a:ea typeface="Calibri"/>
                <a:cs typeface="Calibri"/>
                <a:sym typeface="Calibri"/>
              </a:rPr>
              <a:t>Threat Modeling</a:t>
            </a:r>
            <a:endParaRPr b="1" sz="6000">
              <a:solidFill>
                <a:schemeClr val="accent1"/>
              </a:solidFill>
              <a:latin typeface="Calibri"/>
              <a:ea typeface="Calibri"/>
              <a:cs typeface="Calibri"/>
              <a:sym typeface="Calibri"/>
            </a:endParaRPr>
          </a:p>
        </p:txBody>
      </p:sp>
      <p:sp>
        <p:nvSpPr>
          <p:cNvPr id="122" name="Google Shape;122;p12"/>
          <p:cNvSpPr txBox="1"/>
          <p:nvPr/>
        </p:nvSpPr>
        <p:spPr>
          <a:xfrm>
            <a:off x="838200" y="5882665"/>
            <a:ext cx="73320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Go to SAFECode.org for fabulous free Threat Modeling training and a paper</a:t>
            </a:r>
            <a:endParaRPr i="1"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8"/>
                                        </p:tgtEl>
                                      </p:cBhvr>
                                    </p:animEffect>
                                    <p:set>
                                      <p:cBhvr>
                                        <p:cTn dur="1" fill="hold">
                                          <p:stCondLst>
                                            <p:cond delay="500"/>
                                          </p:stCondLst>
                                        </p:cTn>
                                        <p:tgtEl>
                                          <p:spTgt spid="11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17"/>
                                        </p:tgtEl>
                                      </p:cBhvr>
                                    </p:animEffect>
                                    <p:set>
                                      <p:cBhvr>
                                        <p:cTn dur="1" fill="hold">
                                          <p:stCondLst>
                                            <p:cond delay="500"/>
                                          </p:stCondLst>
                                        </p:cTn>
                                        <p:tgtEl>
                                          <p:spTgt spid="1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19"/>
                                        </p:tgtEl>
                                      </p:cBhvr>
                                    </p:animEffect>
                                    <p:set>
                                      <p:cBhvr>
                                        <p:cTn dur="1" fill="hold">
                                          <p:stCondLst>
                                            <p:cond delay="500"/>
                                          </p:stCondLst>
                                        </p:cTn>
                                        <p:tgtEl>
                                          <p:spTgt spid="1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20"/>
                                        </p:tgtEl>
                                      </p:cBhvr>
                                    </p:animEffect>
                                    <p:set>
                                      <p:cBhvr>
                                        <p:cTn dur="1" fill="hold">
                                          <p:stCondLst>
                                            <p:cond delay="500"/>
                                          </p:stCondLst>
                                        </p:cTn>
                                        <p:tgtEl>
                                          <p:spTgt spid="120"/>
                                        </p:tgtEl>
                                        <p:attrNameLst>
                                          <p:attrName>style.visibility</p:attrName>
                                        </p:attrNameLst>
                                      </p:cBhvr>
                                      <p:to>
                                        <p:strVal val="hidden"/>
                                      </p:to>
                                    </p:set>
                                  </p:childTnLst>
                                </p:cTn>
                              </p:par>
                              <p:par>
                                <p:cTn fill="hold" nodeType="withEffect" presetClass="entr" presetID="2" presetSubtype="4">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ppt_y</p:attrName>
                                        </p:attrNameLst>
                                      </p:cBhvr>
                                      <p:tavLst>
                                        <p:tav fmla="" tm="0">
                                          <p:val>
                                            <p:strVal val="#ppt_y+1"/>
                                          </p:val>
                                        </p:tav>
                                        <p:tav fmla="" tm="100000">
                                          <p:val>
                                            <p:strVal val="#ppt_y"/>
                                          </p:val>
                                        </p:tav>
                                      </p:tavLst>
                                    </p:anim>
                                  </p:childTnLst>
                                </p:cTn>
                              </p:par>
                              <p:par>
                                <p:cTn fill="hold" nodeType="withEffect" presetClass="exit" presetID="10" presetSubtype="0">
                                  <p:stCondLst>
                                    <p:cond delay="0"/>
                                  </p:stCondLst>
                                  <p:childTnLst>
                                    <p:animEffect filter="fade" transition="out">
                                      <p:cBhvr>
                                        <p:cTn dur="500"/>
                                        <p:tgtEl>
                                          <p:spTgt spid="113"/>
                                        </p:tgtEl>
                                      </p:cBhvr>
                                    </p:animEffect>
                                    <p:set>
                                      <p:cBhvr>
                                        <p:cTn dur="1" fill="hold">
                                          <p:stCondLst>
                                            <p:cond delay="500"/>
                                          </p:stCondLst>
                                        </p:cTn>
                                        <p:tgtEl>
                                          <p:spTgt spid="1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title"/>
          </p:nvPr>
        </p:nvSpPr>
        <p:spPr>
          <a:xfrm>
            <a:off x="838200" y="365126"/>
            <a:ext cx="8739554" cy="1170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75B5"/>
              </a:buClr>
              <a:buSzPts val="4000"/>
              <a:buFont typeface="Calibri"/>
              <a:buNone/>
            </a:pPr>
            <a:r>
              <a:rPr b="1" i="0" lang="en-US" sz="4000" u="none" cap="none" strike="noStrike">
                <a:solidFill>
                  <a:srgbClr val="2E75B5"/>
                </a:solidFill>
                <a:latin typeface="Calibri"/>
                <a:ea typeface="Calibri"/>
                <a:cs typeface="Calibri"/>
                <a:sym typeface="Calibri"/>
              </a:rPr>
              <a:t>Use secure code and components</a:t>
            </a:r>
            <a:endParaRPr b="0" i="0" sz="4000" u="none" cap="none" strike="noStrike">
              <a:solidFill>
                <a:srgbClr val="2E75B5"/>
              </a:solidFill>
              <a:latin typeface="Calibri"/>
              <a:ea typeface="Calibri"/>
              <a:cs typeface="Calibri"/>
              <a:sym typeface="Calibri"/>
            </a:endParaRPr>
          </a:p>
        </p:txBody>
      </p:sp>
      <p:sp>
        <p:nvSpPr>
          <p:cNvPr id="129" name="Google Shape;129;p13"/>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130" name="Google Shape;130;p13"/>
          <p:cNvPicPr preferRelativeResize="0"/>
          <p:nvPr/>
        </p:nvPicPr>
        <p:blipFill rotWithShape="1">
          <a:blip r:embed="rId3">
            <a:alphaModFix/>
          </a:blip>
          <a:srcRect b="0" l="0" r="0" t="0"/>
          <a:stretch/>
        </p:blipFill>
        <p:spPr>
          <a:xfrm>
            <a:off x="7507895" y="1672245"/>
            <a:ext cx="4684105" cy="4684105"/>
          </a:xfrm>
          <a:prstGeom prst="rect">
            <a:avLst/>
          </a:prstGeom>
          <a:noFill/>
          <a:ln>
            <a:noFill/>
          </a:ln>
        </p:spPr>
      </p:pic>
      <p:sp>
        <p:nvSpPr>
          <p:cNvPr id="131" name="Google Shape;131;p13"/>
          <p:cNvSpPr txBox="1"/>
          <p:nvPr>
            <p:ph idx="1" type="body"/>
          </p:nvPr>
        </p:nvSpPr>
        <p:spPr>
          <a:xfrm>
            <a:off x="838200" y="1433385"/>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Calibri"/>
                <a:ea typeface="Calibri"/>
                <a:cs typeface="Calibri"/>
                <a:sym typeface="Calibri"/>
              </a:rPr>
              <a:t>Use Secure Code</a:t>
            </a:r>
            <a:endParaRPr b="0" i="0" sz="2800" u="none" cap="none" strike="noStrike">
              <a:solidFill>
                <a:schemeClr val="lt1"/>
              </a:solidFill>
              <a:latin typeface="Calibri"/>
              <a:ea typeface="Calibri"/>
              <a:cs typeface="Calibri"/>
              <a:sym typeface="Calibri"/>
            </a:endParaRPr>
          </a:p>
        </p:txBody>
      </p:sp>
      <p:sp>
        <p:nvSpPr>
          <p:cNvPr id="132" name="Google Shape;132;p13"/>
          <p:cNvSpPr txBox="1"/>
          <p:nvPr/>
        </p:nvSpPr>
        <p:spPr>
          <a:xfrm>
            <a:off x="838200" y="4367085"/>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3</a:t>
            </a:r>
            <a:r>
              <a:rPr baseline="30000" lang="en-US" sz="2800">
                <a:solidFill>
                  <a:schemeClr val="lt1"/>
                </a:solidFill>
                <a:latin typeface="Calibri"/>
                <a:ea typeface="Calibri"/>
                <a:cs typeface="Calibri"/>
                <a:sym typeface="Calibri"/>
              </a:rPr>
              <a:t>rd</a:t>
            </a:r>
            <a:r>
              <a:rPr lang="en-US" sz="2800">
                <a:solidFill>
                  <a:schemeClr val="lt1"/>
                </a:solidFill>
                <a:latin typeface="Calibri"/>
                <a:ea typeface="Calibri"/>
                <a:cs typeface="Calibri"/>
                <a:sym typeface="Calibri"/>
              </a:rPr>
              <a:t> Party/Open Source Components</a:t>
            </a:r>
            <a:endParaRPr sz="2800">
              <a:solidFill>
                <a:schemeClr val="lt1"/>
              </a:solidFill>
              <a:latin typeface="Calibri"/>
              <a:ea typeface="Calibri"/>
              <a:cs typeface="Calibri"/>
              <a:sym typeface="Calibri"/>
            </a:endParaRPr>
          </a:p>
        </p:txBody>
      </p:sp>
      <p:sp>
        <p:nvSpPr>
          <p:cNvPr id="133" name="Google Shape;133;p13"/>
          <p:cNvSpPr/>
          <p:nvPr/>
        </p:nvSpPr>
        <p:spPr>
          <a:xfrm>
            <a:off x="2496450" y="2917699"/>
            <a:ext cx="466725" cy="1449386"/>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805887" y="1912619"/>
            <a:ext cx="1847850" cy="1473493"/>
          </a:xfrm>
          <a:prstGeom prst="flowChartDocument">
            <a:avLst/>
          </a:prstGeom>
          <a:solidFill>
            <a:srgbClr val="1B3F62"/>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Policy</a:t>
            </a:r>
            <a:endParaRPr sz="2400">
              <a:solidFill>
                <a:schemeClr val="lt1"/>
              </a:solidFill>
              <a:latin typeface="Calibri"/>
              <a:ea typeface="Calibri"/>
              <a:cs typeface="Calibri"/>
              <a:sym typeface="Calibri"/>
            </a:endParaRPr>
          </a:p>
        </p:txBody>
      </p:sp>
      <p:sp>
        <p:nvSpPr>
          <p:cNvPr id="135" name="Google Shape;135;p13"/>
          <p:cNvSpPr txBox="1"/>
          <p:nvPr/>
        </p:nvSpPr>
        <p:spPr>
          <a:xfrm>
            <a:off x="4848614" y="1463574"/>
            <a:ext cx="1299715"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SW BOM</a:t>
            </a:r>
            <a:endParaRPr sz="2400">
              <a:solidFill>
                <a:schemeClr val="dk1"/>
              </a:solidFill>
              <a:latin typeface="Calibri"/>
              <a:ea typeface="Calibri"/>
              <a:cs typeface="Calibri"/>
              <a:sym typeface="Calibri"/>
            </a:endParaRPr>
          </a:p>
        </p:txBody>
      </p:sp>
      <p:sp>
        <p:nvSpPr>
          <p:cNvPr id="136" name="Google Shape;136;p13"/>
          <p:cNvSpPr txBox="1"/>
          <p:nvPr/>
        </p:nvSpPr>
        <p:spPr>
          <a:xfrm>
            <a:off x="4848613" y="2172507"/>
            <a:ext cx="2286075"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Selection criteria</a:t>
            </a:r>
            <a:endParaRPr sz="2400">
              <a:solidFill>
                <a:schemeClr val="dk1"/>
              </a:solidFill>
              <a:latin typeface="Calibri"/>
              <a:ea typeface="Calibri"/>
              <a:cs typeface="Calibri"/>
              <a:sym typeface="Calibri"/>
            </a:endParaRPr>
          </a:p>
        </p:txBody>
      </p:sp>
      <p:sp>
        <p:nvSpPr>
          <p:cNvPr id="137" name="Google Shape;137;p13"/>
          <p:cNvSpPr txBox="1"/>
          <p:nvPr/>
        </p:nvSpPr>
        <p:spPr>
          <a:xfrm>
            <a:off x="4848612" y="2881440"/>
            <a:ext cx="286213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Update requirements</a:t>
            </a:r>
            <a:endParaRPr sz="2400">
              <a:solidFill>
                <a:schemeClr val="dk1"/>
              </a:solidFill>
              <a:latin typeface="Calibri"/>
              <a:ea typeface="Calibri"/>
              <a:cs typeface="Calibri"/>
              <a:sym typeface="Calibri"/>
            </a:endParaRPr>
          </a:p>
        </p:txBody>
      </p:sp>
      <p:sp>
        <p:nvSpPr>
          <p:cNvPr id="138" name="Google Shape;138;p13"/>
          <p:cNvSpPr txBox="1"/>
          <p:nvPr/>
        </p:nvSpPr>
        <p:spPr>
          <a:xfrm>
            <a:off x="4871938" y="3582187"/>
            <a:ext cx="195758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Dependencies</a:t>
            </a:r>
            <a:endParaRPr sz="2400">
              <a:solidFill>
                <a:schemeClr val="dk1"/>
              </a:solidFill>
              <a:latin typeface="Calibri"/>
              <a:ea typeface="Calibri"/>
              <a:cs typeface="Calibri"/>
              <a:sym typeface="Calibri"/>
            </a:endParaRPr>
          </a:p>
        </p:txBody>
      </p:sp>
      <p:sp>
        <p:nvSpPr>
          <p:cNvPr id="139" name="Google Shape;139;p13"/>
          <p:cNvSpPr txBox="1"/>
          <p:nvPr/>
        </p:nvSpPr>
        <p:spPr>
          <a:xfrm>
            <a:off x="838200" y="5882665"/>
            <a:ext cx="1098813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Go to SAFECode.org for fabulous paper on </a:t>
            </a:r>
            <a:r>
              <a:rPr b="1" lang="en-US" sz="1800">
                <a:solidFill>
                  <a:schemeClr val="dk1"/>
                </a:solidFill>
                <a:latin typeface="Calibri"/>
                <a:ea typeface="Calibri"/>
                <a:cs typeface="Calibri"/>
                <a:sym typeface="Calibri"/>
              </a:rPr>
              <a:t>Managing Security Risks Inherent in the Use of Third-party Components</a:t>
            </a:r>
            <a:endParaRPr i="1" sz="1800">
              <a:solidFill>
                <a:schemeClr val="dk1"/>
              </a:solidFill>
              <a:latin typeface="Calibri"/>
              <a:ea typeface="Calibri"/>
              <a:cs typeface="Calibri"/>
              <a:sym typeface="Calibri"/>
            </a:endParaRPr>
          </a:p>
        </p:txBody>
      </p:sp>
      <p:sp>
        <p:nvSpPr>
          <p:cNvPr id="140" name="Google Shape;140;p13"/>
          <p:cNvSpPr txBox="1"/>
          <p:nvPr/>
        </p:nvSpPr>
        <p:spPr>
          <a:xfrm>
            <a:off x="4848614" y="1473320"/>
            <a:ext cx="236154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Coding Standards</a:t>
            </a:r>
            <a:endParaRPr sz="2400">
              <a:solidFill>
                <a:schemeClr val="dk1"/>
              </a:solidFill>
              <a:latin typeface="Calibri"/>
              <a:ea typeface="Calibri"/>
              <a:cs typeface="Calibri"/>
              <a:sym typeface="Calibri"/>
            </a:endParaRPr>
          </a:p>
        </p:txBody>
      </p:sp>
      <p:sp>
        <p:nvSpPr>
          <p:cNvPr id="141" name="Google Shape;141;p13"/>
          <p:cNvSpPr txBox="1"/>
          <p:nvPr/>
        </p:nvSpPr>
        <p:spPr>
          <a:xfrm>
            <a:off x="4835795" y="2164525"/>
            <a:ext cx="207396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SAFE Functions</a:t>
            </a:r>
            <a:endParaRPr sz="2400">
              <a:solidFill>
                <a:schemeClr val="dk1"/>
              </a:solidFill>
              <a:latin typeface="Calibri"/>
              <a:ea typeface="Calibri"/>
              <a:cs typeface="Calibri"/>
              <a:sym typeface="Calibri"/>
            </a:endParaRPr>
          </a:p>
        </p:txBody>
      </p:sp>
      <p:sp>
        <p:nvSpPr>
          <p:cNvPr id="142" name="Google Shape;142;p13"/>
          <p:cNvSpPr txBox="1"/>
          <p:nvPr/>
        </p:nvSpPr>
        <p:spPr>
          <a:xfrm>
            <a:off x="4833019" y="2894399"/>
            <a:ext cx="435459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Current tools &amp; defenses enabled</a:t>
            </a:r>
            <a:endParaRPr sz="2400">
              <a:solidFill>
                <a:schemeClr val="dk1"/>
              </a:solidFill>
              <a:latin typeface="Calibri"/>
              <a:ea typeface="Calibri"/>
              <a:cs typeface="Calibri"/>
              <a:sym typeface="Calibri"/>
            </a:endParaRPr>
          </a:p>
        </p:txBody>
      </p:sp>
      <p:sp>
        <p:nvSpPr>
          <p:cNvPr id="143" name="Google Shape;143;p13"/>
          <p:cNvSpPr txBox="1"/>
          <p:nvPr/>
        </p:nvSpPr>
        <p:spPr>
          <a:xfrm>
            <a:off x="4873770" y="3572645"/>
            <a:ext cx="167276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Automation</a:t>
            </a:r>
            <a:endParaRPr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xit" presetID="10" presetSubtype="0">
                                  <p:stCondLst>
                                    <p:cond delay="0"/>
                                  </p:stCondLst>
                                  <p:childTnLst>
                                    <p:animEffect filter="fade" transition="out">
                                      <p:cBhvr>
                                        <p:cTn dur="500"/>
                                        <p:tgtEl>
                                          <p:spTgt spid="131">
                                            <p:txEl>
                                              <p:pRg end="0" st="0"/>
                                            </p:txEl>
                                          </p:spTgt>
                                        </p:tgtEl>
                                      </p:cBhvr>
                                    </p:animEffect>
                                    <p:set>
                                      <p:cBhvr>
                                        <p:cTn dur="1" fill="hold">
                                          <p:stCondLst>
                                            <p:cond delay="500"/>
                                          </p:stCondLst>
                                        </p:cTn>
                                        <p:tgtEl>
                                          <p:spTgt spid="131">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0"/>
                                        </p:tgtEl>
                                      </p:cBhvr>
                                    </p:animEffect>
                                    <p:set>
                                      <p:cBhvr>
                                        <p:cTn dur="1" fill="hold">
                                          <p:stCondLst>
                                            <p:cond delay="500"/>
                                          </p:stCondLst>
                                        </p:cTn>
                                        <p:tgtEl>
                                          <p:spTgt spid="14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1"/>
                                        </p:tgtEl>
                                      </p:cBhvr>
                                    </p:animEffect>
                                    <p:set>
                                      <p:cBhvr>
                                        <p:cTn dur="1" fill="hold">
                                          <p:stCondLst>
                                            <p:cond delay="500"/>
                                          </p:stCondLst>
                                        </p:cTn>
                                        <p:tgtEl>
                                          <p:spTgt spid="14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2"/>
                                        </p:tgtEl>
                                      </p:cBhvr>
                                    </p:animEffect>
                                    <p:set>
                                      <p:cBhvr>
                                        <p:cTn dur="1" fill="hold">
                                          <p:stCondLst>
                                            <p:cond delay="500"/>
                                          </p:stCondLst>
                                        </p:cTn>
                                        <p:tgtEl>
                                          <p:spTgt spid="14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3"/>
                                        </p:tgtEl>
                                      </p:cBhvr>
                                    </p:animEffect>
                                    <p:set>
                                      <p:cBhvr>
                                        <p:cTn dur="1" fill="hold">
                                          <p:stCondLst>
                                            <p:cond delay="500"/>
                                          </p:stCondLst>
                                        </p:cTn>
                                        <p:tgtEl>
                                          <p:spTgt spid="1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4"/>
          <p:cNvSpPr/>
          <p:nvPr/>
        </p:nvSpPr>
        <p:spPr>
          <a:xfrm>
            <a:off x="2419350" y="1535724"/>
            <a:ext cx="466725" cy="1449386"/>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4"/>
          <p:cNvSpPr txBox="1"/>
          <p:nvPr>
            <p:ph type="title"/>
          </p:nvPr>
        </p:nvSpPr>
        <p:spPr>
          <a:xfrm>
            <a:off x="838200" y="365126"/>
            <a:ext cx="8739554" cy="1170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75B5"/>
              </a:buClr>
              <a:buSzPts val="4000"/>
              <a:buFont typeface="Calibri"/>
              <a:buNone/>
            </a:pPr>
            <a:r>
              <a:rPr b="1" i="0" lang="en-US" sz="4000" u="none" cap="none" strike="noStrike">
                <a:solidFill>
                  <a:srgbClr val="2E75B5"/>
                </a:solidFill>
                <a:latin typeface="Calibri"/>
                <a:ea typeface="Calibri"/>
                <a:cs typeface="Calibri"/>
                <a:sym typeface="Calibri"/>
              </a:rPr>
              <a:t>Validate that protections are successful</a:t>
            </a:r>
            <a:endParaRPr b="0" i="0" sz="4000" u="none" cap="none" strike="noStrike">
              <a:solidFill>
                <a:srgbClr val="2E75B5"/>
              </a:solidFill>
              <a:latin typeface="Calibri"/>
              <a:ea typeface="Calibri"/>
              <a:cs typeface="Calibri"/>
              <a:sym typeface="Calibri"/>
            </a:endParaRPr>
          </a:p>
        </p:txBody>
      </p:sp>
      <p:sp>
        <p:nvSpPr>
          <p:cNvPr id="151" name="Google Shape;151;p14"/>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152" name="Google Shape;152;p14"/>
          <p:cNvPicPr preferRelativeResize="0"/>
          <p:nvPr/>
        </p:nvPicPr>
        <p:blipFill rotWithShape="1">
          <a:blip r:embed="rId3">
            <a:alphaModFix/>
          </a:blip>
          <a:srcRect b="0" l="0" r="0" t="0"/>
          <a:stretch/>
        </p:blipFill>
        <p:spPr>
          <a:xfrm>
            <a:off x="7507895" y="1672245"/>
            <a:ext cx="4684105" cy="4684105"/>
          </a:xfrm>
          <a:prstGeom prst="rect">
            <a:avLst/>
          </a:prstGeom>
          <a:noFill/>
          <a:ln>
            <a:noFill/>
          </a:ln>
        </p:spPr>
      </p:pic>
      <p:sp>
        <p:nvSpPr>
          <p:cNvPr id="153" name="Google Shape;153;p14"/>
          <p:cNvSpPr txBox="1"/>
          <p:nvPr/>
        </p:nvSpPr>
        <p:spPr>
          <a:xfrm>
            <a:off x="838200" y="3009217"/>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Security/Privacy Validation Planning</a:t>
            </a:r>
            <a:endParaRPr sz="2800">
              <a:solidFill>
                <a:schemeClr val="lt1"/>
              </a:solidFill>
              <a:latin typeface="Calibri"/>
              <a:ea typeface="Calibri"/>
              <a:cs typeface="Calibri"/>
              <a:sym typeface="Calibri"/>
            </a:endParaRPr>
          </a:p>
        </p:txBody>
      </p:sp>
      <p:sp>
        <p:nvSpPr>
          <p:cNvPr id="154" name="Google Shape;154;p14"/>
          <p:cNvSpPr/>
          <p:nvPr/>
        </p:nvSpPr>
        <p:spPr>
          <a:xfrm>
            <a:off x="1895475" y="1116624"/>
            <a:ext cx="1847850" cy="1473493"/>
          </a:xfrm>
          <a:prstGeom prst="flowChartDocument">
            <a:avLst/>
          </a:prstGeom>
          <a:solidFill>
            <a:srgbClr val="1B3F62"/>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Threat Model</a:t>
            </a:r>
            <a:endParaRPr sz="2400">
              <a:solidFill>
                <a:schemeClr val="lt1"/>
              </a:solidFill>
              <a:latin typeface="Calibri"/>
              <a:ea typeface="Calibri"/>
              <a:cs typeface="Calibri"/>
              <a:sym typeface="Calibri"/>
            </a:endParaRPr>
          </a:p>
        </p:txBody>
      </p:sp>
      <p:sp>
        <p:nvSpPr>
          <p:cNvPr id="155" name="Google Shape;155;p14"/>
          <p:cNvSpPr txBox="1"/>
          <p:nvPr/>
        </p:nvSpPr>
        <p:spPr>
          <a:xfrm>
            <a:off x="838200" y="1101445"/>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Security Validation Toolbox</a:t>
            </a:r>
            <a:endParaRPr sz="2800">
              <a:solidFill>
                <a:schemeClr val="lt1"/>
              </a:solidFill>
              <a:latin typeface="Calibri"/>
              <a:ea typeface="Calibri"/>
              <a:cs typeface="Calibri"/>
              <a:sym typeface="Calibri"/>
            </a:endParaRPr>
          </a:p>
        </p:txBody>
      </p:sp>
      <p:sp>
        <p:nvSpPr>
          <p:cNvPr id="156" name="Google Shape;156;p14"/>
          <p:cNvSpPr/>
          <p:nvPr/>
        </p:nvSpPr>
        <p:spPr>
          <a:xfrm>
            <a:off x="848118" y="2260417"/>
            <a:ext cx="1685925" cy="112098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Static Code Analysis</a:t>
            </a:r>
            <a:endParaRPr sz="1800">
              <a:solidFill>
                <a:schemeClr val="lt1"/>
              </a:solidFill>
              <a:latin typeface="Calibri"/>
              <a:ea typeface="Calibri"/>
              <a:cs typeface="Calibri"/>
              <a:sym typeface="Calibri"/>
            </a:endParaRPr>
          </a:p>
        </p:txBody>
      </p:sp>
      <p:sp>
        <p:nvSpPr>
          <p:cNvPr id="157" name="Google Shape;157;p14"/>
          <p:cNvSpPr/>
          <p:nvPr/>
        </p:nvSpPr>
        <p:spPr>
          <a:xfrm>
            <a:off x="2945420" y="2239176"/>
            <a:ext cx="1685925" cy="112098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Dynamic Analysis</a:t>
            </a:r>
            <a:endParaRPr sz="1800">
              <a:solidFill>
                <a:schemeClr val="lt1"/>
              </a:solidFill>
              <a:latin typeface="Calibri"/>
              <a:ea typeface="Calibri"/>
              <a:cs typeface="Calibri"/>
              <a:sym typeface="Calibri"/>
            </a:endParaRPr>
          </a:p>
        </p:txBody>
      </p:sp>
      <p:sp>
        <p:nvSpPr>
          <p:cNvPr id="158" name="Google Shape;158;p14"/>
          <p:cNvSpPr/>
          <p:nvPr/>
        </p:nvSpPr>
        <p:spPr>
          <a:xfrm>
            <a:off x="828282" y="3590949"/>
            <a:ext cx="1685925" cy="112098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Pen Testing</a:t>
            </a:r>
            <a:endParaRPr sz="1800">
              <a:solidFill>
                <a:schemeClr val="lt1"/>
              </a:solidFill>
              <a:latin typeface="Calibri"/>
              <a:ea typeface="Calibri"/>
              <a:cs typeface="Calibri"/>
              <a:sym typeface="Calibri"/>
            </a:endParaRPr>
          </a:p>
        </p:txBody>
      </p:sp>
      <p:sp>
        <p:nvSpPr>
          <p:cNvPr id="159" name="Google Shape;159;p14"/>
          <p:cNvSpPr/>
          <p:nvPr/>
        </p:nvSpPr>
        <p:spPr>
          <a:xfrm>
            <a:off x="2945420" y="3618519"/>
            <a:ext cx="1685925" cy="112098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Fuzzing</a:t>
            </a:r>
            <a:endParaRPr sz="1800">
              <a:solidFill>
                <a:schemeClr val="lt1"/>
              </a:solidFill>
              <a:latin typeface="Calibri"/>
              <a:ea typeface="Calibri"/>
              <a:cs typeface="Calibri"/>
              <a:sym typeface="Calibri"/>
            </a:endParaRPr>
          </a:p>
        </p:txBody>
      </p:sp>
      <p:pic>
        <p:nvPicPr>
          <p:cNvPr id="160" name="Google Shape;160;p14"/>
          <p:cNvPicPr preferRelativeResize="0"/>
          <p:nvPr/>
        </p:nvPicPr>
        <p:blipFill rotWithShape="1">
          <a:blip r:embed="rId4">
            <a:alphaModFix/>
          </a:blip>
          <a:srcRect b="0" l="0" r="0" t="0"/>
          <a:stretch/>
        </p:blipFill>
        <p:spPr>
          <a:xfrm>
            <a:off x="2153043" y="3034840"/>
            <a:ext cx="294882" cy="294882"/>
          </a:xfrm>
          <a:prstGeom prst="rect">
            <a:avLst/>
          </a:prstGeom>
          <a:noFill/>
          <a:ln>
            <a:noFill/>
          </a:ln>
        </p:spPr>
      </p:pic>
      <p:pic>
        <p:nvPicPr>
          <p:cNvPr id="161" name="Google Shape;161;p14"/>
          <p:cNvPicPr preferRelativeResize="0"/>
          <p:nvPr/>
        </p:nvPicPr>
        <p:blipFill rotWithShape="1">
          <a:blip r:embed="rId4">
            <a:alphaModFix/>
          </a:blip>
          <a:srcRect b="0" l="0" r="0" t="0"/>
          <a:stretch/>
        </p:blipFill>
        <p:spPr>
          <a:xfrm>
            <a:off x="4222949" y="3034840"/>
            <a:ext cx="294882" cy="294882"/>
          </a:xfrm>
          <a:prstGeom prst="rect">
            <a:avLst/>
          </a:prstGeom>
          <a:noFill/>
          <a:ln>
            <a:noFill/>
          </a:ln>
        </p:spPr>
      </p:pic>
      <p:sp>
        <p:nvSpPr>
          <p:cNvPr id="162" name="Google Shape;162;p14"/>
          <p:cNvSpPr/>
          <p:nvPr/>
        </p:nvSpPr>
        <p:spPr>
          <a:xfrm>
            <a:off x="828282" y="4942620"/>
            <a:ext cx="3803063" cy="112098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Secure Code Review</a:t>
            </a:r>
            <a:endParaRPr sz="1800">
              <a:solidFill>
                <a:schemeClr val="lt1"/>
              </a:solidFill>
              <a:latin typeface="Calibri"/>
              <a:ea typeface="Calibri"/>
              <a:cs typeface="Calibri"/>
              <a:sym typeface="Calibri"/>
            </a:endParaRPr>
          </a:p>
        </p:txBody>
      </p:sp>
      <p:pic>
        <p:nvPicPr>
          <p:cNvPr id="163" name="Google Shape;163;p14"/>
          <p:cNvPicPr preferRelativeResize="0"/>
          <p:nvPr/>
        </p:nvPicPr>
        <p:blipFill rotWithShape="1">
          <a:blip r:embed="rId4">
            <a:alphaModFix/>
          </a:blip>
          <a:srcRect b="0" l="0" r="0" t="0"/>
          <a:stretch/>
        </p:blipFill>
        <p:spPr>
          <a:xfrm>
            <a:off x="4187830" y="5654271"/>
            <a:ext cx="294882" cy="2948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par>
                                <p:cTn fill="hold" nodeType="withEffect" presetClass="exit" presetID="10" presetSubtype="0">
                                  <p:stCondLst>
                                    <p:cond delay="0"/>
                                  </p:stCondLst>
                                  <p:childTnLst>
                                    <p:animEffect filter="fade" transition="out">
                                      <p:cBhvr>
                                        <p:cTn dur="500"/>
                                        <p:tgtEl>
                                          <p:spTgt spid="149"/>
                                        </p:tgtEl>
                                      </p:cBhvr>
                                    </p:animEffect>
                                    <p:set>
                                      <p:cBhvr>
                                        <p:cTn dur="1" fill="hold">
                                          <p:stCondLst>
                                            <p:cond delay="500"/>
                                          </p:stCondLst>
                                        </p:cTn>
                                        <p:tgtEl>
                                          <p:spTgt spid="14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4"/>
                                        </p:tgtEl>
                                      </p:cBhvr>
                                    </p:animEffect>
                                    <p:set>
                                      <p:cBhvr>
                                        <p:cTn dur="1" fill="hold">
                                          <p:stCondLst>
                                            <p:cond delay="500"/>
                                          </p:stCondLst>
                                        </p:cTn>
                                        <p:tgtEl>
                                          <p:spTgt spid="15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3"/>
                                        </p:tgtEl>
                                      </p:cBhvr>
                                    </p:animEffect>
                                    <p:set>
                                      <p:cBhvr>
                                        <p:cTn dur="1" fill="hold">
                                          <p:stCondLst>
                                            <p:cond delay="500"/>
                                          </p:stCondLst>
                                        </p:cTn>
                                        <p:tgtEl>
                                          <p:spTgt spid="15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5"/>
          <p:cNvSpPr/>
          <p:nvPr/>
        </p:nvSpPr>
        <p:spPr>
          <a:xfrm>
            <a:off x="2586037" y="2340302"/>
            <a:ext cx="466725" cy="1879273"/>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5"/>
          <p:cNvSpPr txBox="1"/>
          <p:nvPr>
            <p:ph type="title"/>
          </p:nvPr>
        </p:nvSpPr>
        <p:spPr>
          <a:xfrm>
            <a:off x="838200" y="365126"/>
            <a:ext cx="8739554" cy="11705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E75B5"/>
              </a:buClr>
              <a:buSzPts val="4000"/>
              <a:buFont typeface="Calibri"/>
              <a:buNone/>
            </a:pPr>
            <a:r>
              <a:rPr b="1" i="0" lang="en-US" sz="4000" u="none" cap="none" strike="noStrike">
                <a:solidFill>
                  <a:srgbClr val="2E75B5"/>
                </a:solidFill>
                <a:latin typeface="Calibri"/>
                <a:ea typeface="Calibri"/>
                <a:cs typeface="Calibri"/>
                <a:sym typeface="Calibri"/>
              </a:rPr>
              <a:t>Manage issues</a:t>
            </a:r>
            <a:endParaRPr b="0" i="0" sz="4000" u="none" cap="none" strike="noStrike">
              <a:solidFill>
                <a:srgbClr val="2E75B5"/>
              </a:solidFill>
              <a:latin typeface="Calibri"/>
              <a:ea typeface="Calibri"/>
              <a:cs typeface="Calibri"/>
              <a:sym typeface="Calibri"/>
            </a:endParaRPr>
          </a:p>
        </p:txBody>
      </p:sp>
      <p:sp>
        <p:nvSpPr>
          <p:cNvPr id="171" name="Google Shape;171;p15"/>
          <p:cNvSpPr txBox="1"/>
          <p:nvPr>
            <p:ph idx="12" type="sldNum"/>
          </p:nvPr>
        </p:nvSpPr>
        <p:spPr>
          <a:xfrm>
            <a:off x="11406551" y="6356350"/>
            <a:ext cx="40444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172" name="Google Shape;172;p15"/>
          <p:cNvPicPr preferRelativeResize="0"/>
          <p:nvPr/>
        </p:nvPicPr>
        <p:blipFill rotWithShape="1">
          <a:blip r:embed="rId3">
            <a:alphaModFix/>
          </a:blip>
          <a:srcRect b="0" l="0" r="0" t="0"/>
          <a:stretch/>
        </p:blipFill>
        <p:spPr>
          <a:xfrm>
            <a:off x="7464185" y="1629990"/>
            <a:ext cx="4684105" cy="4684105"/>
          </a:xfrm>
          <a:prstGeom prst="rect">
            <a:avLst/>
          </a:prstGeom>
          <a:noFill/>
          <a:ln>
            <a:noFill/>
          </a:ln>
        </p:spPr>
      </p:pic>
      <p:sp>
        <p:nvSpPr>
          <p:cNvPr id="173" name="Google Shape;173;p15"/>
          <p:cNvSpPr txBox="1"/>
          <p:nvPr/>
        </p:nvSpPr>
        <p:spPr>
          <a:xfrm>
            <a:off x="874498" y="1169705"/>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Security defects in development</a:t>
            </a:r>
            <a:endParaRPr sz="2800">
              <a:solidFill>
                <a:schemeClr val="lt1"/>
              </a:solidFill>
              <a:latin typeface="Calibri"/>
              <a:ea typeface="Calibri"/>
              <a:cs typeface="Calibri"/>
              <a:sym typeface="Calibri"/>
            </a:endParaRPr>
          </a:p>
        </p:txBody>
      </p:sp>
      <p:sp>
        <p:nvSpPr>
          <p:cNvPr id="174" name="Google Shape;174;p15"/>
          <p:cNvSpPr txBox="1"/>
          <p:nvPr/>
        </p:nvSpPr>
        <p:spPr>
          <a:xfrm>
            <a:off x="874498" y="2674655"/>
            <a:ext cx="3783227" cy="1005080"/>
          </a:xfrm>
          <a:prstGeom prst="rect">
            <a:avLst/>
          </a:prstGeom>
          <a:solidFill>
            <a:srgbClr val="1B3F6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590"/>
              <a:buFont typeface="Arial"/>
              <a:buNone/>
            </a:pPr>
            <a:r>
              <a:rPr lang="en-US" sz="2590">
                <a:solidFill>
                  <a:schemeClr val="lt1"/>
                </a:solidFill>
                <a:latin typeface="Calibri"/>
                <a:ea typeface="Calibri"/>
                <a:cs typeface="Calibri"/>
                <a:sym typeface="Calibri"/>
              </a:rPr>
              <a:t>Security defects in shipped/shipping product</a:t>
            </a:r>
            <a:endParaRPr sz="2590">
              <a:solidFill>
                <a:schemeClr val="lt1"/>
              </a:solidFill>
              <a:latin typeface="Calibri"/>
              <a:ea typeface="Calibri"/>
              <a:cs typeface="Calibri"/>
              <a:sym typeface="Calibri"/>
            </a:endParaRPr>
          </a:p>
        </p:txBody>
      </p:sp>
      <p:sp>
        <p:nvSpPr>
          <p:cNvPr id="175" name="Google Shape;175;p15"/>
          <p:cNvSpPr/>
          <p:nvPr/>
        </p:nvSpPr>
        <p:spPr>
          <a:xfrm>
            <a:off x="1895475" y="1116624"/>
            <a:ext cx="1847850" cy="1473493"/>
          </a:xfrm>
          <a:prstGeom prst="flowChartDocument">
            <a:avLst/>
          </a:prstGeom>
          <a:solidFill>
            <a:srgbClr val="1B3F62"/>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Policy</a:t>
            </a:r>
            <a:endParaRPr sz="2400">
              <a:solidFill>
                <a:schemeClr val="lt1"/>
              </a:solidFill>
              <a:latin typeface="Calibri"/>
              <a:ea typeface="Calibri"/>
              <a:cs typeface="Calibri"/>
              <a:sym typeface="Calibri"/>
            </a:endParaRPr>
          </a:p>
        </p:txBody>
      </p:sp>
      <p:sp>
        <p:nvSpPr>
          <p:cNvPr id="176" name="Google Shape;176;p15"/>
          <p:cNvSpPr txBox="1"/>
          <p:nvPr/>
        </p:nvSpPr>
        <p:spPr>
          <a:xfrm>
            <a:off x="6817332" y="666636"/>
            <a:ext cx="93628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Severity</a:t>
            </a:r>
            <a:endParaRPr sz="1800">
              <a:solidFill>
                <a:schemeClr val="dk1"/>
              </a:solidFill>
              <a:latin typeface="Calibri"/>
              <a:ea typeface="Calibri"/>
              <a:cs typeface="Calibri"/>
              <a:sym typeface="Calibri"/>
            </a:endParaRPr>
          </a:p>
        </p:txBody>
      </p:sp>
      <p:sp>
        <p:nvSpPr>
          <p:cNvPr id="177" name="Google Shape;177;p15"/>
          <p:cNvSpPr txBox="1"/>
          <p:nvPr/>
        </p:nvSpPr>
        <p:spPr>
          <a:xfrm>
            <a:off x="6817332" y="1149236"/>
            <a:ext cx="114063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Likelihood</a:t>
            </a:r>
            <a:endParaRPr sz="1800">
              <a:solidFill>
                <a:schemeClr val="dk1"/>
              </a:solidFill>
              <a:latin typeface="Calibri"/>
              <a:ea typeface="Calibri"/>
              <a:cs typeface="Calibri"/>
              <a:sym typeface="Calibri"/>
            </a:endParaRPr>
          </a:p>
        </p:txBody>
      </p:sp>
      <p:sp>
        <p:nvSpPr>
          <p:cNvPr id="178" name="Google Shape;178;p15"/>
          <p:cNvSpPr txBox="1"/>
          <p:nvPr/>
        </p:nvSpPr>
        <p:spPr>
          <a:xfrm>
            <a:off x="6817332" y="1641654"/>
            <a:ext cx="83388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Impact</a:t>
            </a:r>
            <a:endParaRPr sz="1800">
              <a:solidFill>
                <a:schemeClr val="dk1"/>
              </a:solidFill>
              <a:latin typeface="Calibri"/>
              <a:ea typeface="Calibri"/>
              <a:cs typeface="Calibri"/>
              <a:sym typeface="Calibri"/>
            </a:endParaRPr>
          </a:p>
        </p:txBody>
      </p:sp>
      <p:sp>
        <p:nvSpPr>
          <p:cNvPr id="179" name="Google Shape;179;p15"/>
          <p:cNvSpPr txBox="1"/>
          <p:nvPr/>
        </p:nvSpPr>
        <p:spPr>
          <a:xfrm>
            <a:off x="6817332" y="2118012"/>
            <a:ext cx="160576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Ability to patch</a:t>
            </a:r>
            <a:endParaRPr sz="1800">
              <a:solidFill>
                <a:schemeClr val="dk1"/>
              </a:solidFill>
              <a:latin typeface="Calibri"/>
              <a:ea typeface="Calibri"/>
              <a:cs typeface="Calibri"/>
              <a:sym typeface="Calibri"/>
            </a:endParaRPr>
          </a:p>
        </p:txBody>
      </p:sp>
      <p:sp>
        <p:nvSpPr>
          <p:cNvPr id="180" name="Google Shape;180;p15"/>
          <p:cNvSpPr txBox="1"/>
          <p:nvPr/>
        </p:nvSpPr>
        <p:spPr>
          <a:xfrm>
            <a:off x="4860244" y="1234155"/>
            <a:ext cx="1767574" cy="83099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Risk Assessment</a:t>
            </a:r>
            <a:endParaRPr sz="2400">
              <a:solidFill>
                <a:schemeClr val="dk1"/>
              </a:solidFill>
              <a:latin typeface="Calibri"/>
              <a:ea typeface="Calibri"/>
              <a:cs typeface="Calibri"/>
              <a:sym typeface="Calibri"/>
            </a:endParaRPr>
          </a:p>
        </p:txBody>
      </p:sp>
      <p:sp>
        <p:nvSpPr>
          <p:cNvPr id="181" name="Google Shape;181;p15"/>
          <p:cNvSpPr txBox="1"/>
          <p:nvPr/>
        </p:nvSpPr>
        <p:spPr>
          <a:xfrm>
            <a:off x="4860244" y="3052596"/>
            <a:ext cx="1767574" cy="83099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Risk </a:t>
            </a:r>
            <a:endParaRPr/>
          </a:p>
          <a:p>
            <a:pPr indent="0" lvl="0" marL="0" marR="0" rtl="0" algn="ctr">
              <a:spcBef>
                <a:spcPts val="0"/>
              </a:spcBef>
              <a:spcAft>
                <a:spcPts val="0"/>
              </a:spcAft>
              <a:buNone/>
            </a:pPr>
            <a:r>
              <a:rPr lang="en-US" sz="2400">
                <a:solidFill>
                  <a:schemeClr val="dk1"/>
                </a:solidFill>
                <a:latin typeface="Calibri"/>
                <a:ea typeface="Calibri"/>
                <a:cs typeface="Calibri"/>
                <a:sym typeface="Calibri"/>
              </a:rPr>
              <a:t>Acceptance</a:t>
            </a:r>
            <a:endParaRPr sz="2400">
              <a:solidFill>
                <a:schemeClr val="dk1"/>
              </a:solidFill>
              <a:latin typeface="Calibri"/>
              <a:ea typeface="Calibri"/>
              <a:cs typeface="Calibri"/>
              <a:sym typeface="Calibri"/>
            </a:endParaRPr>
          </a:p>
        </p:txBody>
      </p:sp>
      <p:sp>
        <p:nvSpPr>
          <p:cNvPr id="182" name="Google Shape;182;p15"/>
          <p:cNvSpPr txBox="1"/>
          <p:nvPr/>
        </p:nvSpPr>
        <p:spPr>
          <a:xfrm>
            <a:off x="6766132" y="2992529"/>
            <a:ext cx="87466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Criteria</a:t>
            </a:r>
            <a:endParaRPr sz="1800">
              <a:solidFill>
                <a:schemeClr val="dk1"/>
              </a:solidFill>
              <a:latin typeface="Calibri"/>
              <a:ea typeface="Calibri"/>
              <a:cs typeface="Calibri"/>
              <a:sym typeface="Calibri"/>
            </a:endParaRPr>
          </a:p>
        </p:txBody>
      </p:sp>
      <p:sp>
        <p:nvSpPr>
          <p:cNvPr id="183" name="Google Shape;183;p15"/>
          <p:cNvSpPr txBox="1"/>
          <p:nvPr/>
        </p:nvSpPr>
        <p:spPr>
          <a:xfrm>
            <a:off x="6790952" y="3514261"/>
            <a:ext cx="107433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Authority</a:t>
            </a:r>
            <a:endParaRPr sz="1800">
              <a:solidFill>
                <a:schemeClr val="dk1"/>
              </a:solidFill>
              <a:latin typeface="Calibri"/>
              <a:ea typeface="Calibri"/>
              <a:cs typeface="Calibri"/>
              <a:sym typeface="Calibri"/>
            </a:endParaRPr>
          </a:p>
        </p:txBody>
      </p:sp>
      <p:sp>
        <p:nvSpPr>
          <p:cNvPr id="184" name="Google Shape;184;p15"/>
          <p:cNvSpPr txBox="1"/>
          <p:nvPr/>
        </p:nvSpPr>
        <p:spPr>
          <a:xfrm>
            <a:off x="4846676" y="1226155"/>
            <a:ext cx="1767574" cy="83099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Impact Assessment</a:t>
            </a:r>
            <a:endParaRPr sz="2400">
              <a:solidFill>
                <a:schemeClr val="dk1"/>
              </a:solidFill>
              <a:latin typeface="Calibri"/>
              <a:ea typeface="Calibri"/>
              <a:cs typeface="Calibri"/>
              <a:sym typeface="Calibri"/>
            </a:endParaRPr>
          </a:p>
        </p:txBody>
      </p:sp>
      <p:sp>
        <p:nvSpPr>
          <p:cNvPr id="185" name="Google Shape;185;p15"/>
          <p:cNvSpPr txBox="1"/>
          <p:nvPr/>
        </p:nvSpPr>
        <p:spPr>
          <a:xfrm>
            <a:off x="4853742" y="2396753"/>
            <a:ext cx="1767574" cy="83099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Comms/</a:t>
            </a:r>
            <a:endParaRPr/>
          </a:p>
          <a:p>
            <a:pPr indent="0" lvl="0" marL="0" marR="0" rtl="0" algn="ctr">
              <a:spcBef>
                <a:spcPts val="0"/>
              </a:spcBef>
              <a:spcAft>
                <a:spcPts val="0"/>
              </a:spcAft>
              <a:buNone/>
            </a:pPr>
            <a:r>
              <a:rPr lang="en-US" sz="2400">
                <a:solidFill>
                  <a:schemeClr val="dk1"/>
                </a:solidFill>
                <a:latin typeface="Calibri"/>
                <a:ea typeface="Calibri"/>
                <a:cs typeface="Calibri"/>
                <a:sym typeface="Calibri"/>
              </a:rPr>
              <a:t>Marketing</a:t>
            </a:r>
            <a:endParaRPr sz="2400">
              <a:solidFill>
                <a:schemeClr val="dk1"/>
              </a:solidFill>
              <a:latin typeface="Calibri"/>
              <a:ea typeface="Calibri"/>
              <a:cs typeface="Calibri"/>
              <a:sym typeface="Calibri"/>
            </a:endParaRPr>
          </a:p>
        </p:txBody>
      </p:sp>
      <p:sp>
        <p:nvSpPr>
          <p:cNvPr id="186" name="Google Shape;186;p15"/>
          <p:cNvSpPr txBox="1"/>
          <p:nvPr/>
        </p:nvSpPr>
        <p:spPr>
          <a:xfrm>
            <a:off x="4853742" y="3622375"/>
            <a:ext cx="1767574" cy="83099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Legal</a:t>
            </a:r>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187" name="Google Shape;187;p15"/>
          <p:cNvSpPr txBox="1"/>
          <p:nvPr/>
        </p:nvSpPr>
        <p:spPr>
          <a:xfrm>
            <a:off x="4860244" y="4847997"/>
            <a:ext cx="1767574" cy="83099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Remediation</a:t>
            </a:r>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188" name="Google Shape;188;p15"/>
          <p:cNvSpPr/>
          <p:nvPr/>
        </p:nvSpPr>
        <p:spPr>
          <a:xfrm>
            <a:off x="4695794" y="2094124"/>
            <a:ext cx="2326855"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7200" cap="none">
                <a:solidFill>
                  <a:srgbClr val="F7CAAC"/>
                </a:solidFill>
                <a:latin typeface="Calibri"/>
                <a:ea typeface="Calibri"/>
                <a:cs typeface="Calibri"/>
                <a:sym typeface="Calibri"/>
              </a:rPr>
              <a:t>PSIRT</a:t>
            </a:r>
            <a:endParaRPr b="1" sz="7200" cap="none">
              <a:solidFill>
                <a:srgbClr val="F7CAAC"/>
              </a:solidFill>
              <a:latin typeface="Calibri"/>
              <a:ea typeface="Calibri"/>
              <a:cs typeface="Calibri"/>
              <a:sym typeface="Calibri"/>
            </a:endParaRPr>
          </a:p>
        </p:txBody>
      </p:sp>
      <p:sp>
        <p:nvSpPr>
          <p:cNvPr id="189" name="Google Shape;189;p15"/>
          <p:cNvSpPr/>
          <p:nvPr/>
        </p:nvSpPr>
        <p:spPr>
          <a:xfrm>
            <a:off x="484546" y="5944763"/>
            <a:ext cx="690310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https://www.first.org/education/FIRST_PSIRT_Service_Framework_v1.0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4"/>
                                        </p:tgtEl>
                                      </p:cBhvr>
                                    </p:animEffect>
                                    <p:set>
                                      <p:cBhvr>
                                        <p:cTn dur="1" fill="hold">
                                          <p:stCondLst>
                                            <p:cond delay="500"/>
                                          </p:stCondLst>
                                        </p:cTn>
                                        <p:tgtEl>
                                          <p:spTgt spid="17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73"/>
                                        </p:tgtEl>
                                        <p:attrNameLst>
                                          <p:attrName>ppt_y</p:attrName>
                                        </p:attrNameLst>
                                      </p:cBhvr>
                                      <p:tavLst>
                                        <p:tav fmla="" tm="0">
                                          <p:val>
                                            <p:strVal val="#ppt_y"/>
                                          </p:val>
                                        </p:tav>
                                        <p:tav fmla="" tm="100000">
                                          <p:val>
                                            <p:strVal val="#ppt_y+1"/>
                                          </p:val>
                                        </p:tav>
                                      </p:tavLst>
                                    </p:anim>
                                    <p:set>
                                      <p:cBhvr>
                                        <p:cTn dur="1" fill="hold">
                                          <p:stCondLst>
                                            <p:cond delay="500"/>
                                          </p:stCondLst>
                                        </p:cTn>
                                        <p:tgtEl>
                                          <p:spTgt spid="173"/>
                                        </p:tgtEl>
                                        <p:attrNameLst>
                                          <p:attrName>style.visibility</p:attrName>
                                        </p:attrNameLst>
                                      </p:cBhvr>
                                      <p:to>
                                        <p:strVal val="hidden"/>
                                      </p:to>
                                    </p:set>
                                  </p:childTnLst>
                                </p:cTn>
                              </p:par>
                              <p:par>
                                <p:cTn fill="hold" nodeType="with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ppt_y</p:attrName>
                                        </p:attrNameLst>
                                      </p:cBhvr>
                                      <p:tavLst>
                                        <p:tav fmla="" tm="0">
                                          <p:val>
                                            <p:strVal val="#ppt_y+1"/>
                                          </p:val>
                                        </p:tav>
                                        <p:tav fmla="" tm="100000">
                                          <p:val>
                                            <p:strVal val="#ppt_y"/>
                                          </p:val>
                                        </p:tav>
                                      </p:tavLst>
                                    </p:anim>
                                  </p:childTnLst>
                                </p:cTn>
                              </p:par>
                              <p:par>
                                <p:cTn fill="hold" nodeType="withEffect" presetClass="exit" presetID="1" presetSubtype="0">
                                  <p:stCondLst>
                                    <p:cond delay="0"/>
                                  </p:stCondLst>
                                  <p:childTnLst>
                                    <p:set>
                                      <p:cBhvr>
                                        <p:cTn dur="1" fill="hold">
                                          <p:stCondLst>
                                            <p:cond delay="1"/>
                                          </p:stCondLst>
                                        </p:cTn>
                                        <p:tgtEl>
                                          <p:spTgt spid="1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8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8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8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8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8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8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8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2000"/>
                                        <p:tgtEl>
                                          <p:spTgt spid="188"/>
                                        </p:tgtEl>
                                      </p:cBhvr>
                                    </p:animEffect>
                                  </p:childTnLst>
                                </p:cTn>
                              </p:par>
                              <p:par>
                                <p:cTn fill="hold" nodeType="withEffect" presetClass="entr" presetID="2" presetSubtype="4">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